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2"/>
  </p:notesMasterIdLst>
  <p:sldIdLst>
    <p:sldId id="1289" r:id="rId2"/>
    <p:sldId id="1362" r:id="rId3"/>
    <p:sldId id="256" r:id="rId4"/>
    <p:sldId id="257" r:id="rId5"/>
    <p:sldId id="1365" r:id="rId6"/>
    <p:sldId id="1363" r:id="rId7"/>
    <p:sldId id="1364" r:id="rId8"/>
    <p:sldId id="1368" r:id="rId9"/>
    <p:sldId id="1367" r:id="rId10"/>
    <p:sldId id="1369" r:id="rId11"/>
    <p:sldId id="1392" r:id="rId12"/>
    <p:sldId id="1390" r:id="rId13"/>
    <p:sldId id="1393" r:id="rId14"/>
    <p:sldId id="1366" r:id="rId15"/>
    <p:sldId id="1372" r:id="rId16"/>
    <p:sldId id="1373" r:id="rId17"/>
    <p:sldId id="1376" r:id="rId18"/>
    <p:sldId id="1377" r:id="rId19"/>
    <p:sldId id="1378" r:id="rId20"/>
    <p:sldId id="1379" r:id="rId21"/>
    <p:sldId id="1380" r:id="rId22"/>
    <p:sldId id="1382" r:id="rId23"/>
    <p:sldId id="1383" r:id="rId24"/>
    <p:sldId id="1385" r:id="rId25"/>
    <p:sldId id="1386" r:id="rId26"/>
    <p:sldId id="1375" r:id="rId27"/>
    <p:sldId id="1381" r:id="rId28"/>
    <p:sldId id="1388" r:id="rId29"/>
    <p:sldId id="1389" r:id="rId30"/>
    <p:sldId id="28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C00000"/>
                </a:solidFill>
                <a:latin typeface="Arial" panose="020B0604020202020204" pitchFamily="34" charset="0"/>
                <a:ea typeface="+mn-ea"/>
                <a:cs typeface="Arial" panose="020B0604020202020204" pitchFamily="34" charset="0"/>
              </a:defRPr>
            </a:pPr>
            <a:r>
              <a:rPr lang="en-US" sz="1600" b="1">
                <a:solidFill>
                  <a:srgbClr val="C00000"/>
                </a:solidFill>
                <a:latin typeface="Arial" panose="020B0604020202020204" pitchFamily="34" charset="0"/>
                <a:cs typeface="Arial" panose="020B0604020202020204" pitchFamily="34" charset="0"/>
              </a:rPr>
              <a:t>Retombées financières par éolienne de 2MW</a:t>
            </a:r>
          </a:p>
        </c:rich>
      </c:tx>
      <c:layout>
        <c:manualLayout>
          <c:xMode val="edge"/>
          <c:yMode val="edge"/>
          <c:x val="0.14690212110582951"/>
          <c:y val="6.608838462815395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C00000"/>
              </a:solidFill>
              <a:latin typeface="Arial" panose="020B0604020202020204" pitchFamily="34" charset="0"/>
              <a:ea typeface="+mn-ea"/>
              <a:cs typeface="Arial" panose="020B0604020202020204" pitchFamily="34" charset="0"/>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029371328583944E-2"/>
          <c:y val="0.1969483298112214"/>
          <c:w val="0.82994125734283219"/>
          <c:h val="0.72307978116938976"/>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993-4A2C-ACB4-7A69F475581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993-4A2C-ACB4-7A69F475581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993-4A2C-ACB4-7A69F4755810}"/>
              </c:ext>
            </c:extLst>
          </c:dPt>
          <c:dLbls>
            <c:dLbl>
              <c:idx val="0"/>
              <c:layout>
                <c:manualLayout>
                  <c:x val="-0.25407356338522208"/>
                  <c:y val="-8.0154282553342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93-4A2C-ACB4-7A69F4755810}"/>
                </c:ext>
              </c:extLst>
            </c:dLbl>
            <c:dLbl>
              <c:idx val="1"/>
              <c:layout>
                <c:manualLayout>
                  <c:x val="0.22190339110836951"/>
                  <c:y val="-0.148734511510567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93-4A2C-ACB4-7A69F4755810}"/>
                </c:ext>
              </c:extLst>
            </c:dLbl>
            <c:dLbl>
              <c:idx val="2"/>
              <c:layout>
                <c:manualLayout>
                  <c:x val="0.13507223957340528"/>
                  <c:y val="9.8448275951789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993-4A2C-ACB4-7A69F475581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Feuil1!$C$2:$C$4</c:f>
              <c:numCache>
                <c:formatCode>"€"#,##0_);\("€"#,##0\)</c:formatCode>
                <c:ptCount val="3"/>
                <c:pt idx="0">
                  <c:v>7700</c:v>
                </c:pt>
                <c:pt idx="1">
                  <c:v>4620</c:v>
                </c:pt>
                <c:pt idx="2">
                  <c:v>3080</c:v>
                </c:pt>
              </c:numCache>
            </c:numRef>
          </c:val>
          <c:extLst>
            <c:ext xmlns:c16="http://schemas.microsoft.com/office/drawing/2014/chart" uri="{C3380CC4-5D6E-409C-BE32-E72D297353CC}">
              <c16:uniqueId val="{00000006-0993-4A2C-ACB4-7A69F4755810}"/>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1C00C-1542-4C8A-B2FD-F1739875E64F}" type="datetimeFigureOut">
              <a:rPr lang="fr-FR" smtClean="0"/>
              <a:t>28/09/2022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B9CCA2-EED1-48E3-A399-EAABA50D318A}" type="slidenum">
              <a:rPr lang="fr-FR" smtClean="0"/>
              <a:t>‹N°›</a:t>
            </a:fld>
            <a:endParaRPr lang="fr-FR"/>
          </a:p>
        </p:txBody>
      </p:sp>
    </p:spTree>
    <p:extLst>
      <p:ext uri="{BB962C8B-B14F-4D97-AF65-F5344CB8AC3E}">
        <p14:creationId xmlns:p14="http://schemas.microsoft.com/office/powerpoint/2010/main" val="218861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B9CCA2-EED1-48E3-A399-EAABA50D318A}" type="slidenum">
              <a:rPr lang="fr-FR" smtClean="0"/>
              <a:t>8</a:t>
            </a:fld>
            <a:endParaRPr lang="fr-FR"/>
          </a:p>
        </p:txBody>
      </p:sp>
    </p:spTree>
    <p:extLst>
      <p:ext uri="{BB962C8B-B14F-4D97-AF65-F5344CB8AC3E}">
        <p14:creationId xmlns:p14="http://schemas.microsoft.com/office/powerpoint/2010/main" val="310047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B9CCA2-EED1-48E3-A399-EAABA50D318A}" type="slidenum">
              <a:rPr lang="fr-FR" smtClean="0"/>
              <a:t>9</a:t>
            </a:fld>
            <a:endParaRPr lang="fr-FR"/>
          </a:p>
        </p:txBody>
      </p:sp>
    </p:spTree>
    <p:extLst>
      <p:ext uri="{BB962C8B-B14F-4D97-AF65-F5344CB8AC3E}">
        <p14:creationId xmlns:p14="http://schemas.microsoft.com/office/powerpoint/2010/main" val="95217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5B9CCA2-EED1-48E3-A399-EAABA50D318A}" type="slidenum">
              <a:rPr lang="fr-FR" smtClean="0"/>
              <a:t>10</a:t>
            </a:fld>
            <a:endParaRPr lang="fr-FR"/>
          </a:p>
        </p:txBody>
      </p:sp>
    </p:spTree>
    <p:extLst>
      <p:ext uri="{BB962C8B-B14F-4D97-AF65-F5344CB8AC3E}">
        <p14:creationId xmlns:p14="http://schemas.microsoft.com/office/powerpoint/2010/main" val="231867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249657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48562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71E35A9-31B7-4001-A3AB-478A78DD8AAC}"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80011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45775F5-416F-4DD6-80DF-3BCD280B7EDB}" type="datetimeFigureOut">
              <a:rPr lang="fr-FR" smtClean="0"/>
              <a:t>28/09/2022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735200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45775F5-416F-4DD6-80DF-3BCD280B7EDB}" type="datetimeFigureOut">
              <a:rPr lang="fr-FR" smtClean="0"/>
              <a:t>28/09/2022</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1E35A9-31B7-4001-A3AB-478A78DD8AAC}"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83366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645775F5-416F-4DD6-80DF-3BCD280B7EDB}" type="datetimeFigureOut">
              <a:rPr lang="fr-FR" smtClean="0"/>
              <a:t>28/09/2022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829221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940222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714533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381000"/>
            <a:ext cx="10972800" cy="13716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981200"/>
            <a:ext cx="53848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6197600" y="1981200"/>
            <a:ext cx="53848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6197600" y="4114800"/>
            <a:ext cx="5384800" cy="1981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9"/>
          <p:cNvSpPr>
            <a:spLocks noGrp="1"/>
          </p:cNvSpPr>
          <p:nvPr>
            <p:ph type="dt" sz="half" idx="10"/>
          </p:nvPr>
        </p:nvSpPr>
        <p:spPr/>
        <p:txBody>
          <a:bodyPr/>
          <a:lstStyle>
            <a:lvl1pPr>
              <a:defRPr/>
            </a:lvl1pPr>
          </a:lstStyle>
          <a:p>
            <a:pPr>
              <a:defRPr/>
            </a:pPr>
            <a:endParaRPr lang="fr-FR"/>
          </a:p>
        </p:txBody>
      </p:sp>
      <p:sp>
        <p:nvSpPr>
          <p:cNvPr id="7" name="Espace réservé du pied de page 21"/>
          <p:cNvSpPr>
            <a:spLocks noGrp="1"/>
          </p:cNvSpPr>
          <p:nvPr>
            <p:ph type="ftr" sz="quarter" idx="11"/>
          </p:nvPr>
        </p:nvSpPr>
        <p:spPr/>
        <p:txBody>
          <a:bodyPr/>
          <a:lstStyle>
            <a:lvl1pPr>
              <a:defRPr/>
            </a:lvl1pPr>
          </a:lstStyle>
          <a:p>
            <a:pPr>
              <a:defRPr/>
            </a:pPr>
            <a:endParaRPr lang="fr-FR"/>
          </a:p>
        </p:txBody>
      </p:sp>
      <p:sp>
        <p:nvSpPr>
          <p:cNvPr id="8" name="Espace réservé du numéro de diapositive 17"/>
          <p:cNvSpPr>
            <a:spLocks noGrp="1"/>
          </p:cNvSpPr>
          <p:nvPr>
            <p:ph type="sldNum" sz="quarter" idx="12"/>
          </p:nvPr>
        </p:nvSpPr>
        <p:spPr/>
        <p:txBody>
          <a:bodyPr/>
          <a:lstStyle>
            <a:lvl1pPr>
              <a:defRPr/>
            </a:lvl1pPr>
          </a:lstStyle>
          <a:p>
            <a:fld id="{A1949ADE-239A-4AC3-8EB1-111CD0D81C28}" type="slidenum">
              <a:rPr lang="fr-FR" altLang="fr-FR"/>
              <a:pPr/>
              <a:t>‹N°›</a:t>
            </a:fld>
            <a:endParaRPr lang="fr-FR" altLang="fr-FR"/>
          </a:p>
        </p:txBody>
      </p:sp>
    </p:spTree>
    <p:extLst>
      <p:ext uri="{BB962C8B-B14F-4D97-AF65-F5344CB8AC3E}">
        <p14:creationId xmlns:p14="http://schemas.microsoft.com/office/powerpoint/2010/main" val="249156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26987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45775F5-416F-4DD6-80DF-3BCD280B7EDB}" type="datetimeFigureOut">
              <a:rPr lang="fr-FR" smtClean="0"/>
              <a:t>28/09/2022</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161188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45775F5-416F-4DD6-80DF-3BCD280B7EDB}" type="datetimeFigureOut">
              <a:rPr lang="fr-FR" smtClean="0"/>
              <a:t>28/09/2022</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214911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45775F5-416F-4DD6-80DF-3BCD280B7EDB}" type="datetimeFigureOut">
              <a:rPr lang="fr-FR" smtClean="0"/>
              <a:t>28/09/2022</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120125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45775F5-416F-4DD6-80DF-3BCD280B7EDB}" type="datetimeFigureOut">
              <a:rPr lang="fr-FR" smtClean="0"/>
              <a:t>28/09/2022</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397532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775F5-416F-4DD6-80DF-3BCD280B7EDB}" type="datetimeFigureOut">
              <a:rPr lang="fr-FR" smtClean="0"/>
              <a:t>28/09/2022</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123680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45775F5-416F-4DD6-80DF-3BCD280B7EDB}" type="datetimeFigureOut">
              <a:rPr lang="fr-FR" smtClean="0"/>
              <a:t>28/09/2022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1835915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45775F5-416F-4DD6-80DF-3BCD280B7EDB}" type="datetimeFigureOut">
              <a:rPr lang="fr-FR" smtClean="0"/>
              <a:t>28/09/2022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71E35A9-31B7-4001-A3AB-478A78DD8AAC}" type="slidenum">
              <a:rPr lang="fr-FR" smtClean="0"/>
              <a:t>‹N°›</a:t>
            </a:fld>
            <a:endParaRPr lang="fr-FR"/>
          </a:p>
        </p:txBody>
      </p:sp>
    </p:spTree>
    <p:extLst>
      <p:ext uri="{BB962C8B-B14F-4D97-AF65-F5344CB8AC3E}">
        <p14:creationId xmlns:p14="http://schemas.microsoft.com/office/powerpoint/2010/main" val="131516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45775F5-416F-4DD6-80DF-3BCD280B7EDB}" type="datetimeFigureOut">
              <a:rPr lang="fr-FR" smtClean="0"/>
              <a:t>28/09/2022</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71E35A9-31B7-4001-A3AB-478A78DD8AAC}" type="slidenum">
              <a:rPr lang="fr-FR" smtClean="0"/>
              <a:t>‹N°›</a:t>
            </a:fld>
            <a:endParaRPr lang="fr-FR"/>
          </a:p>
        </p:txBody>
      </p:sp>
    </p:spTree>
    <p:extLst>
      <p:ext uri="{BB962C8B-B14F-4D97-AF65-F5344CB8AC3E}">
        <p14:creationId xmlns:p14="http://schemas.microsoft.com/office/powerpoint/2010/main" val="37982947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cid:image001.jpg@01D73629.A4969510" TargetMode="External"/><Relationship Id="rId7" Type="http://schemas.openxmlformats.org/officeDocument/2006/relationships/image" Target="../media/image4.svg"/><Relationship Id="rId2" Type="http://schemas.openxmlformats.org/officeDocument/2006/relationships/image" Target="../media/image1.jpe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hyperlink" Target="mailto:contact@ecep51.fr" TargetMode="External"/><Relationship Id="rId4" Type="http://schemas.openxmlformats.org/officeDocument/2006/relationships/image" Target="../media/image2.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cid:image001.jpg@01D73629.A496951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image" Target="cid:image001.jpg@01D73629.A4969510" TargetMode="External"/><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mailto:ddt-seepr-icpe@marne.gouv.fr"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cid:image001.jpg@01D73629.A4969510" TargetMode="Externa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cid:image001.jpg@01D73629.A4969510"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mailto:contact@ecep51.fr"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cid:image001.jpg@01D73629.A4969510"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cid:image001.jpg@01D73629.A496951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074" name="ZoneTexte 5"/>
          <p:cNvSpPr txBox="1">
            <a:spLocks noChangeArrowheads="1"/>
          </p:cNvSpPr>
          <p:nvPr/>
        </p:nvSpPr>
        <p:spPr bwMode="auto">
          <a:xfrm>
            <a:off x="2135560" y="288926"/>
            <a:ext cx="8208912" cy="1569660"/>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w="50800">
            <a:solidFill>
              <a:srgbClr val="0066FF"/>
            </a:solidFill>
            <a:miter lim="800000"/>
            <a:headEnd/>
            <a:tailEnd/>
          </a:ln>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fr-FR" altLang="fr-FR" sz="2400" b="1" dirty="0">
                <a:latin typeface="Arial" panose="020B0604020202020204" pitchFamily="34" charset="0"/>
                <a:ea typeface="Cambria" panose="02040503050406030204" pitchFamily="18" charset="0"/>
                <a:cs typeface="Arial" panose="020B0604020202020204" pitchFamily="34" charset="0"/>
              </a:rPr>
              <a:t>STOP A L’INVASION EOLIENNE dans le Sud Ouest Marnais</a:t>
            </a:r>
          </a:p>
          <a:p>
            <a:pPr algn="ctr" eaLnBrk="1" hangingPunct="1"/>
            <a:r>
              <a:rPr lang="fr-FR" altLang="fr-FR" sz="2400" dirty="0">
                <a:latin typeface="Arial" panose="020B0604020202020204" pitchFamily="34" charset="0"/>
                <a:ea typeface="Cambria" panose="02040503050406030204" pitchFamily="18" charset="0"/>
                <a:cs typeface="Arial" panose="020B0604020202020204" pitchFamily="34" charset="0"/>
              </a:rPr>
              <a:t>Réunion d’information</a:t>
            </a:r>
          </a:p>
          <a:p>
            <a:pPr algn="ctr" eaLnBrk="1" hangingPunct="1"/>
            <a:r>
              <a:rPr lang="fr-FR" altLang="fr-FR" sz="2400" dirty="0">
                <a:latin typeface="Arial" panose="020B0604020202020204" pitchFamily="34" charset="0"/>
                <a:ea typeface="Cambria" panose="02040503050406030204" pitchFamily="18" charset="0"/>
                <a:cs typeface="Arial" panose="020B0604020202020204" pitchFamily="34" charset="0"/>
              </a:rPr>
              <a:t>Projet les Rieux-</a:t>
            </a:r>
            <a:r>
              <a:rPr lang="fr-FR" altLang="fr-FR" sz="2400" dirty="0" err="1">
                <a:latin typeface="Arial" panose="020B0604020202020204" pitchFamily="34" charset="0"/>
                <a:ea typeface="Cambria" panose="02040503050406030204" pitchFamily="18" charset="0"/>
                <a:cs typeface="Arial" panose="020B0604020202020204" pitchFamily="34" charset="0"/>
              </a:rPr>
              <a:t>Boissy</a:t>
            </a:r>
            <a:r>
              <a:rPr lang="fr-FR" altLang="fr-FR" sz="2400" dirty="0">
                <a:latin typeface="Arial" panose="020B0604020202020204" pitchFamily="34" charset="0"/>
                <a:ea typeface="Cambria" panose="02040503050406030204" pitchFamily="18" charset="0"/>
                <a:cs typeface="Arial" panose="020B0604020202020204" pitchFamily="34" charset="0"/>
              </a:rPr>
              <a:t> le Repos-</a:t>
            </a:r>
            <a:r>
              <a:rPr lang="fr-FR" altLang="fr-FR" sz="2400" dirty="0" err="1">
                <a:latin typeface="Arial" panose="020B0604020202020204" pitchFamily="34" charset="0"/>
                <a:ea typeface="Cambria" panose="02040503050406030204" pitchFamily="18" charset="0"/>
                <a:cs typeface="Arial" panose="020B0604020202020204" pitchFamily="34" charset="0"/>
              </a:rPr>
              <a:t>Vauchamps</a:t>
            </a:r>
            <a:endParaRPr lang="fr-FR" altLang="fr-FR" sz="2400" dirty="0">
              <a:latin typeface="Arial" panose="020B0604020202020204" pitchFamily="34" charset="0"/>
              <a:ea typeface="Cambria" panose="02040503050406030204" pitchFamily="18" charset="0"/>
              <a:cs typeface="Arial" panose="020B0604020202020204" pitchFamily="34" charset="0"/>
            </a:endParaRPr>
          </a:p>
        </p:txBody>
      </p:sp>
      <p:pic>
        <p:nvPicPr>
          <p:cNvPr id="3078" name="Image 6" descr="cid:image001.jpg@01D73629.A4969510"/>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108716" y="3804707"/>
            <a:ext cx="1680565" cy="2255024"/>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srcRect/>
          <a:stretch>
            <a:fillRect/>
          </a:stretch>
        </p:blipFill>
        <p:spPr bwMode="auto">
          <a:xfrm>
            <a:off x="3014282" y="2146820"/>
            <a:ext cx="5796029" cy="1427653"/>
          </a:xfrm>
          <a:prstGeom prst="rect">
            <a:avLst/>
          </a:prstGeom>
          <a:noFill/>
          <a:ln w="41275">
            <a:solidFill>
              <a:schemeClr val="accent1"/>
            </a:solidFill>
            <a:miter lim="800000"/>
            <a:headEnd/>
            <a:tailEnd/>
          </a:ln>
        </p:spPr>
      </p:pic>
      <p:sp>
        <p:nvSpPr>
          <p:cNvPr id="3" name="ZoneTexte 2">
            <a:extLst>
              <a:ext uri="{FF2B5EF4-FFF2-40B4-BE49-F238E27FC236}">
                <a16:creationId xmlns:a16="http://schemas.microsoft.com/office/drawing/2014/main" id="{1B64560B-ED99-24BE-B74D-EEDD463C5EA5}"/>
              </a:ext>
            </a:extLst>
          </p:cNvPr>
          <p:cNvSpPr txBox="1"/>
          <p:nvPr/>
        </p:nvSpPr>
        <p:spPr>
          <a:xfrm>
            <a:off x="5310909" y="4341091"/>
            <a:ext cx="5172364" cy="1261884"/>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Collectif d’associations environnementales</a:t>
            </a:r>
          </a:p>
          <a:p>
            <a:r>
              <a:rPr lang="fr-FR" dirty="0">
                <a:latin typeface="Arial" panose="020B0604020202020204" pitchFamily="34" charset="0"/>
                <a:cs typeface="Arial" panose="020B0604020202020204" pitchFamily="34" charset="0"/>
              </a:rPr>
              <a:t>Site         </a:t>
            </a:r>
            <a:r>
              <a:rPr lang="fr-FR" sz="2400" dirty="0">
                <a:latin typeface="Arial" panose="020B0604020202020204" pitchFamily="34" charset="0"/>
                <a:cs typeface="Arial" panose="020B0604020202020204" pitchFamily="34" charset="0"/>
              </a:rPr>
              <a:t>ecep51.fr  </a:t>
            </a:r>
          </a:p>
          <a:p>
            <a:r>
              <a:rPr lang="fr-FR"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hlinkClick r:id="rId5"/>
              </a:rPr>
              <a:t>contact@ecep51.fr</a:t>
            </a:r>
            <a:endParaRPr lang="fr-FR"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          6 place de l’Hôtel de Ville 51120 SÉZANNE</a:t>
            </a:r>
          </a:p>
        </p:txBody>
      </p:sp>
      <p:sp>
        <p:nvSpPr>
          <p:cNvPr id="4" name="Flèche : droite 3">
            <a:extLst>
              <a:ext uri="{FF2B5EF4-FFF2-40B4-BE49-F238E27FC236}">
                <a16:creationId xmlns:a16="http://schemas.microsoft.com/office/drawing/2014/main" id="{99D69DE5-AB85-82D5-B904-2F37BE3A8E9A}"/>
              </a:ext>
            </a:extLst>
          </p:cNvPr>
          <p:cNvSpPr/>
          <p:nvPr/>
        </p:nvSpPr>
        <p:spPr>
          <a:xfrm>
            <a:off x="5948218" y="4729019"/>
            <a:ext cx="295564"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descr="Courrier">
            <a:extLst>
              <a:ext uri="{FF2B5EF4-FFF2-40B4-BE49-F238E27FC236}">
                <a16:creationId xmlns:a16="http://schemas.microsoft.com/office/drawing/2014/main" id="{FC59EA2F-1D38-F839-6C51-8D9EED0018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9227" y="4941456"/>
            <a:ext cx="332202" cy="332202"/>
          </a:xfrm>
          <a:prstGeom prst="rect">
            <a:avLst/>
          </a:prstGeom>
        </p:spPr>
      </p:pic>
      <p:pic>
        <p:nvPicPr>
          <p:cNvPr id="9" name="Graphique 8" descr="Enveloppe">
            <a:extLst>
              <a:ext uri="{FF2B5EF4-FFF2-40B4-BE49-F238E27FC236}">
                <a16:creationId xmlns:a16="http://schemas.microsoft.com/office/drawing/2014/main" id="{1FD462A9-445E-4082-AD13-7E67FD461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9227" y="5226022"/>
            <a:ext cx="424589" cy="424589"/>
          </a:xfrm>
          <a:prstGeom prst="rect">
            <a:avLst/>
          </a:prstGeom>
        </p:spPr>
      </p:pic>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6" descr="cid:image001.jpg@01D73629.A4969510">
            <a:extLst>
              <a:ext uri="{FF2B5EF4-FFF2-40B4-BE49-F238E27FC236}">
                <a16:creationId xmlns:a16="http://schemas.microsoft.com/office/drawing/2014/main" id="{13DE7A87-9054-0B88-5C32-C7F05049A1FD}"/>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234197" y="186500"/>
            <a:ext cx="943457" cy="1265955"/>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43" name="Image 42">
            <a:extLst>
              <a:ext uri="{FF2B5EF4-FFF2-40B4-BE49-F238E27FC236}">
                <a16:creationId xmlns:a16="http://schemas.microsoft.com/office/drawing/2014/main" id="{C9D3F97B-8482-1D49-8EC8-E6A0B50B491F}"/>
              </a:ext>
            </a:extLst>
          </p:cNvPr>
          <p:cNvPicPr>
            <a:picLocks noChangeAspect="1"/>
          </p:cNvPicPr>
          <p:nvPr/>
        </p:nvPicPr>
        <p:blipFill>
          <a:blip r:embed="rId5"/>
          <a:stretch>
            <a:fillRect/>
          </a:stretch>
        </p:blipFill>
        <p:spPr>
          <a:xfrm>
            <a:off x="2605087" y="366605"/>
            <a:ext cx="6981825" cy="1085850"/>
          </a:xfrm>
          <a:prstGeom prst="rect">
            <a:avLst/>
          </a:prstGeom>
        </p:spPr>
      </p:pic>
      <p:sp>
        <p:nvSpPr>
          <p:cNvPr id="2" name="ZoneTexte 1">
            <a:extLst>
              <a:ext uri="{FF2B5EF4-FFF2-40B4-BE49-F238E27FC236}">
                <a16:creationId xmlns:a16="http://schemas.microsoft.com/office/drawing/2014/main" id="{02B957B7-6B3D-7522-0124-C2A50E82CA35}"/>
              </a:ext>
            </a:extLst>
          </p:cNvPr>
          <p:cNvSpPr txBox="1"/>
          <p:nvPr/>
        </p:nvSpPr>
        <p:spPr>
          <a:xfrm>
            <a:off x="1393794" y="2485748"/>
            <a:ext cx="3222593" cy="1323439"/>
          </a:xfrm>
          <a:prstGeom prst="rect">
            <a:avLst/>
          </a:prstGeom>
          <a:noFill/>
        </p:spPr>
        <p:txBody>
          <a:bodyPr wrap="square" rtlCol="0">
            <a:spAutoFit/>
          </a:bodyPr>
          <a:lstStyle/>
          <a:p>
            <a:r>
              <a:rPr lang="fr-FR" sz="2000" b="1" dirty="0">
                <a:solidFill>
                  <a:srgbClr val="0070C0"/>
                </a:solidFill>
                <a:latin typeface="Arial" panose="020B0604020202020204" pitchFamily="34" charset="0"/>
                <a:cs typeface="Arial" panose="020B0604020202020204" pitchFamily="34" charset="0"/>
              </a:rPr>
              <a:t>ÉOLIEN </a:t>
            </a:r>
          </a:p>
          <a:p>
            <a:r>
              <a:rPr lang="fr-FR" sz="2000" b="1" dirty="0">
                <a:solidFill>
                  <a:srgbClr val="0070C0"/>
                </a:solidFill>
                <a:latin typeface="Arial" panose="020B0604020202020204" pitchFamily="34" charset="0"/>
                <a:cs typeface="Arial" panose="020B0604020202020204" pitchFamily="34" charset="0"/>
              </a:rPr>
              <a:t>MIX ENERGETIQUE ou</a:t>
            </a:r>
          </a:p>
          <a:p>
            <a:r>
              <a:rPr lang="fr-FR" sz="2000" b="1" dirty="0">
                <a:solidFill>
                  <a:srgbClr val="0070C0"/>
                </a:solidFill>
                <a:latin typeface="Arial" panose="020B0604020202020204" pitchFamily="34" charset="0"/>
                <a:cs typeface="Arial" panose="020B0604020202020204" pitchFamily="34" charset="0"/>
              </a:rPr>
              <a:t>MYTHE énergétique ?</a:t>
            </a:r>
          </a:p>
          <a:p>
            <a:r>
              <a:rPr lang="fr-FR" sz="2000" b="1" dirty="0">
                <a:solidFill>
                  <a:srgbClr val="0070C0"/>
                </a:solidFill>
                <a:latin typeface="Arial" panose="020B0604020202020204" pitchFamily="34" charset="0"/>
                <a:cs typeface="Arial" panose="020B0604020202020204" pitchFamily="34" charset="0"/>
              </a:rPr>
              <a:t>Réalité ou fiction ?</a:t>
            </a:r>
          </a:p>
        </p:txBody>
      </p:sp>
      <p:pic>
        <p:nvPicPr>
          <p:cNvPr id="3" name="Image 2">
            <a:extLst>
              <a:ext uri="{FF2B5EF4-FFF2-40B4-BE49-F238E27FC236}">
                <a16:creationId xmlns:a16="http://schemas.microsoft.com/office/drawing/2014/main" id="{21542951-7DEB-E5E9-CF03-F4B03231A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0402" y="366605"/>
            <a:ext cx="2007374" cy="974402"/>
          </a:xfrm>
          <a:prstGeom prst="rect">
            <a:avLst/>
          </a:prstGeom>
        </p:spPr>
      </p:pic>
      <p:pic>
        <p:nvPicPr>
          <p:cNvPr id="5" name="Image 4">
            <a:extLst>
              <a:ext uri="{FF2B5EF4-FFF2-40B4-BE49-F238E27FC236}">
                <a16:creationId xmlns:a16="http://schemas.microsoft.com/office/drawing/2014/main" id="{3D9F21DB-6565-FBF3-FB87-14D84F28EE84}"/>
              </a:ext>
            </a:extLst>
          </p:cNvPr>
          <p:cNvPicPr>
            <a:picLocks noChangeAspect="1"/>
          </p:cNvPicPr>
          <p:nvPr/>
        </p:nvPicPr>
        <p:blipFill>
          <a:blip r:embed="rId7"/>
          <a:stretch>
            <a:fillRect/>
          </a:stretch>
        </p:blipFill>
        <p:spPr>
          <a:xfrm>
            <a:off x="4687641" y="1642831"/>
            <a:ext cx="6829425" cy="5153025"/>
          </a:xfrm>
          <a:prstGeom prst="rect">
            <a:avLst/>
          </a:prstGeom>
        </p:spPr>
      </p:pic>
    </p:spTree>
    <p:extLst>
      <p:ext uri="{BB962C8B-B14F-4D97-AF65-F5344CB8AC3E}">
        <p14:creationId xmlns:p14="http://schemas.microsoft.com/office/powerpoint/2010/main" val="319037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428259-F1B4-8DFA-5C54-34C04C6F7844}"/>
              </a:ext>
            </a:extLst>
          </p:cNvPr>
          <p:cNvSpPr>
            <a:spLocks noGrp="1"/>
          </p:cNvSpPr>
          <p:nvPr>
            <p:ph type="title"/>
          </p:nvPr>
        </p:nvSpPr>
        <p:spPr>
          <a:xfrm>
            <a:off x="1864312" y="359546"/>
            <a:ext cx="9001956" cy="583253"/>
          </a:xfrm>
        </p:spPr>
        <p:txBody>
          <a:bodyPr>
            <a:noAutofit/>
          </a:bodyPr>
          <a:lstStyle/>
          <a:p>
            <a:r>
              <a:rPr lang="fr-FR" sz="2800" dirty="0">
                <a:solidFill>
                  <a:srgbClr val="0070C0"/>
                </a:solidFill>
                <a:latin typeface="Arial" panose="020B0604020202020204" pitchFamily="34" charset="0"/>
                <a:cs typeface="Arial" panose="020B0604020202020204" pitchFamily="34" charset="0"/>
              </a:rPr>
              <a:t>L’éolien produit de l’électricité mais </a:t>
            </a:r>
          </a:p>
        </p:txBody>
      </p:sp>
      <p:sp>
        <p:nvSpPr>
          <p:cNvPr id="3" name="Espace réservé du contenu 2">
            <a:extLst>
              <a:ext uri="{FF2B5EF4-FFF2-40B4-BE49-F238E27FC236}">
                <a16:creationId xmlns:a16="http://schemas.microsoft.com/office/drawing/2014/main" id="{30059D2B-F93A-EF64-6B14-3B4524719BC3}"/>
              </a:ext>
            </a:extLst>
          </p:cNvPr>
          <p:cNvSpPr>
            <a:spLocks noGrp="1"/>
          </p:cNvSpPr>
          <p:nvPr>
            <p:ph idx="1"/>
          </p:nvPr>
        </p:nvSpPr>
        <p:spPr>
          <a:xfrm>
            <a:off x="2610035" y="1254425"/>
            <a:ext cx="9302950" cy="5244029"/>
          </a:xfrm>
        </p:spPr>
        <p:txBody>
          <a:bodyPr>
            <a:normAutofit fontScale="25000" lnSpcReduction="20000"/>
          </a:bodyPr>
          <a:lstStyle/>
          <a:p>
            <a:r>
              <a:rPr lang="fr-FR" sz="8800" dirty="0">
                <a:latin typeface="Arial" panose="020B0604020202020204" pitchFamily="34" charset="0"/>
                <a:cs typeface="Arial" panose="020B0604020202020204" pitchFamily="34" charset="0"/>
              </a:rPr>
              <a:t>Pas de vent ou trop de vent pas de production (énergie aléatoire)</a:t>
            </a:r>
          </a:p>
          <a:p>
            <a:endParaRPr lang="fr-FR" sz="8800" dirty="0">
              <a:latin typeface="Arial" panose="020B0604020202020204" pitchFamily="34" charset="0"/>
              <a:cs typeface="Arial" panose="020B0604020202020204" pitchFamily="34" charset="0"/>
            </a:endParaRPr>
          </a:p>
          <a:p>
            <a:r>
              <a:rPr lang="fr-FR" sz="8800" dirty="0">
                <a:latin typeface="Arial" panose="020B0604020202020204" pitchFamily="34" charset="0"/>
                <a:cs typeface="Arial" panose="020B0604020202020204" pitchFamily="34" charset="0"/>
              </a:rPr>
              <a:t>On ne peut pas compter dessus pour assurer le besoin journalier ou il faut compléter par des générateurs thermiques d’appoint (charbon, gaz, et fioul) qui sont mis en service, provoquant des émissions de CO2… (alors qu’il faut réduire les gaz à effet de serre …..)</a:t>
            </a:r>
          </a:p>
          <a:p>
            <a:endParaRPr lang="fr-FR" sz="8800" dirty="0">
              <a:latin typeface="Arial" panose="020B0604020202020204" pitchFamily="34" charset="0"/>
              <a:cs typeface="Arial" panose="020B0604020202020204" pitchFamily="34" charset="0"/>
            </a:endParaRPr>
          </a:p>
          <a:p>
            <a:r>
              <a:rPr lang="fr-FR" sz="8800" dirty="0">
                <a:latin typeface="Arial" panose="020B0604020202020204" pitchFamily="34" charset="0"/>
                <a:cs typeface="Arial" panose="020B0604020202020204" pitchFamily="34" charset="0"/>
              </a:rPr>
              <a:t>Augmentation de la CSPE (Contribution au Service Public de l'Electricité)  multipliée par 5 en 10 ans et donc augmentation programmée du prix du KWH (sur NOTRE facture d’électricité).</a:t>
            </a:r>
          </a:p>
          <a:p>
            <a:endParaRPr lang="fr-FR" sz="8800" dirty="0">
              <a:latin typeface="Arial" panose="020B0604020202020204" pitchFamily="34" charset="0"/>
              <a:cs typeface="Arial" panose="020B0604020202020204" pitchFamily="34" charset="0"/>
            </a:endParaRPr>
          </a:p>
          <a:p>
            <a:r>
              <a:rPr lang="fr-FR" sz="8800" dirty="0">
                <a:latin typeface="Arial" panose="020B0604020202020204" pitchFamily="34" charset="0"/>
                <a:cs typeface="Arial" panose="020B0604020202020204" pitchFamily="34" charset="0"/>
              </a:rPr>
              <a:t>Et le démantèlement qui le paiera en cas de défaillance du promoteur ????</a:t>
            </a:r>
          </a:p>
          <a:p>
            <a:endParaRPr lang="fr-FR" sz="8800" dirty="0">
              <a:latin typeface="Arial" panose="020B0604020202020204" pitchFamily="34" charset="0"/>
              <a:cs typeface="Arial" panose="020B0604020202020204" pitchFamily="34" charset="0"/>
            </a:endParaRPr>
          </a:p>
          <a:p>
            <a:r>
              <a:rPr lang="fr-FR" sz="8800" dirty="0">
                <a:latin typeface="Arial" panose="020B0604020202020204" pitchFamily="34" charset="0"/>
                <a:cs typeface="Arial" panose="020B0604020202020204" pitchFamily="34" charset="0"/>
              </a:rPr>
              <a:t>Et </a:t>
            </a:r>
            <a:r>
              <a:rPr lang="fr-FR" sz="8800">
                <a:latin typeface="Arial" panose="020B0604020202020204" pitchFamily="34" charset="0"/>
                <a:cs typeface="Arial" panose="020B0604020202020204" pitchFamily="34" charset="0"/>
              </a:rPr>
              <a:t>le touriste </a:t>
            </a:r>
            <a:r>
              <a:rPr lang="fr-FR" sz="8800" dirty="0">
                <a:latin typeface="Arial" panose="020B0604020202020204" pitchFamily="34" charset="0"/>
                <a:cs typeface="Arial" panose="020B0604020202020204" pitchFamily="34" charset="0"/>
              </a:rPr>
              <a:t>sera-t-il attiré par des paysages éoliens ?</a:t>
            </a:r>
          </a:p>
          <a:p>
            <a:endParaRPr lang="fr-FR" sz="5100" dirty="0">
              <a:latin typeface="Arial" panose="020B0604020202020204" pitchFamily="34" charset="0"/>
              <a:cs typeface="Arial" panose="020B0604020202020204" pitchFamily="34" charset="0"/>
            </a:endParaRPr>
          </a:p>
          <a:p>
            <a:endParaRPr lang="fr-FR" sz="1800" dirty="0">
              <a:latin typeface="Arial" panose="020B0604020202020204" pitchFamily="34" charset="0"/>
              <a:cs typeface="Arial" panose="020B0604020202020204" pitchFamily="34" charset="0"/>
            </a:endParaRPr>
          </a:p>
          <a:p>
            <a:pPr marL="0" indent="0">
              <a:buNone/>
            </a:pPr>
            <a:endParaRPr lang="fr-FR" sz="1800" dirty="0">
              <a:latin typeface="Arial" panose="020B0604020202020204" pitchFamily="34" charset="0"/>
              <a:cs typeface="Arial" panose="020B0604020202020204" pitchFamily="34" charset="0"/>
            </a:endParaRPr>
          </a:p>
          <a:p>
            <a:endParaRPr lang="fr-FR" sz="1800" dirty="0">
              <a:latin typeface="Arial" panose="020B0604020202020204" pitchFamily="34" charset="0"/>
              <a:cs typeface="Arial" panose="020B0604020202020204" pitchFamily="34" charset="0"/>
            </a:endParaRPr>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1456264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F8D7E-2789-C70B-4A39-86C3631C8DEA}"/>
              </a:ext>
            </a:extLst>
          </p:cNvPr>
          <p:cNvSpPr>
            <a:spLocks noGrp="1"/>
          </p:cNvSpPr>
          <p:nvPr>
            <p:ph type="title"/>
          </p:nvPr>
        </p:nvSpPr>
        <p:spPr>
          <a:xfrm>
            <a:off x="1624614" y="624110"/>
            <a:ext cx="10369117" cy="529987"/>
          </a:xfrm>
        </p:spPr>
        <p:txBody>
          <a:bodyPr>
            <a:noAutofit/>
          </a:bodyPr>
          <a:lstStyle/>
          <a:p>
            <a:pPr algn="ctr"/>
            <a:r>
              <a:rPr kumimoji="0" lang="fr-FR" sz="2400" b="0" i="0" u="none" strike="noStrike" kern="1200" cap="none" spc="0" normalizeH="0" baseline="0" noProof="0" dirty="0">
                <a:ln>
                  <a:noFill/>
                </a:ln>
                <a:solidFill>
                  <a:srgbClr val="31B4E6">
                    <a:lumMod val="75000"/>
                  </a:srgbClr>
                </a:solidFill>
                <a:effectLst/>
                <a:uLnTx/>
                <a:uFillTx/>
                <a:latin typeface="Arial" panose="020B0604020202020204" pitchFamily="34" charset="0"/>
                <a:cs typeface="Arial" panose="020B0604020202020204" pitchFamily="34" charset="0"/>
              </a:rPr>
              <a:t>Ses </a:t>
            </a:r>
            <a:r>
              <a:rPr kumimoji="0" lang="fr-FR" sz="2400" b="1" i="0" u="none" strike="noStrike" kern="1200" cap="none" spc="0" normalizeH="0" baseline="0" noProof="0" dirty="0">
                <a:ln>
                  <a:noFill/>
                </a:ln>
                <a:solidFill>
                  <a:srgbClr val="31B4E6">
                    <a:lumMod val="75000"/>
                  </a:srgbClr>
                </a:solidFill>
                <a:effectLst/>
                <a:uLnTx/>
                <a:uFillTx/>
                <a:latin typeface="Arial" panose="020B0604020202020204" pitchFamily="34" charset="0"/>
                <a:cs typeface="Arial" panose="020B0604020202020204" pitchFamily="34" charset="0"/>
              </a:rPr>
              <a:t>impacts</a:t>
            </a:r>
            <a:r>
              <a:rPr kumimoji="0" lang="fr-FR" sz="2400" b="0" i="0" u="none" strike="noStrike" kern="1200" cap="none" spc="0" normalizeH="0" baseline="0" noProof="0" dirty="0">
                <a:ln>
                  <a:noFill/>
                </a:ln>
                <a:solidFill>
                  <a:srgbClr val="31B4E6">
                    <a:lumMod val="75000"/>
                  </a:srgbClr>
                </a:solidFill>
                <a:effectLst/>
                <a:uLnTx/>
                <a:uFillTx/>
                <a:latin typeface="Arial" panose="020B0604020202020204" pitchFamily="34" charset="0"/>
                <a:cs typeface="Arial" panose="020B0604020202020204" pitchFamily="34" charset="0"/>
              </a:rPr>
              <a:t> négatifs de proximité sont de plus en plus reconnus</a:t>
            </a:r>
            <a:endParaRPr lang="fr-FR" sz="2400" dirty="0">
              <a:latin typeface="Arial" panose="020B0604020202020204" pitchFamily="34" charset="0"/>
              <a:cs typeface="Arial" panose="020B0604020202020204" pitchFamily="34" charset="0"/>
            </a:endParaRPr>
          </a:p>
        </p:txBody>
      </p:sp>
      <p:sp>
        <p:nvSpPr>
          <p:cNvPr id="4" name="Espace réservé du contenu 2">
            <a:extLst>
              <a:ext uri="{FF2B5EF4-FFF2-40B4-BE49-F238E27FC236}">
                <a16:creationId xmlns:a16="http://schemas.microsoft.com/office/drawing/2014/main" id="{321C5474-7C04-7765-B55D-978462FA7389}"/>
              </a:ext>
            </a:extLst>
          </p:cNvPr>
          <p:cNvSpPr>
            <a:spLocks noGrp="1"/>
          </p:cNvSpPr>
          <p:nvPr>
            <p:ph idx="1"/>
          </p:nvPr>
        </p:nvSpPr>
        <p:spPr>
          <a:xfrm>
            <a:off x="2441359" y="1165648"/>
            <a:ext cx="9471625" cy="46341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spcBef>
                <a:spcPts val="1800"/>
              </a:spcBef>
            </a:pPr>
            <a:r>
              <a:rPr lang="fr-FR" sz="2400" dirty="0">
                <a:latin typeface="Arial" panose="020B0604020202020204" pitchFamily="34" charset="0"/>
                <a:cs typeface="Arial" panose="020B0604020202020204" pitchFamily="34" charset="0"/>
              </a:rPr>
              <a:t>Bruit en fonction de la distance d’implantation et de l’orientation</a:t>
            </a:r>
          </a:p>
          <a:p>
            <a:pPr>
              <a:spcBef>
                <a:spcPts val="1800"/>
              </a:spcBef>
            </a:pPr>
            <a:r>
              <a:rPr lang="fr-FR" sz="2400" dirty="0">
                <a:latin typeface="Arial" panose="020B0604020202020204" pitchFamily="34" charset="0"/>
                <a:cs typeface="Arial" panose="020B0604020202020204" pitchFamily="34" charset="0"/>
              </a:rPr>
              <a:t>Les éoliennes, peuvent interférer avec les ondes électromagnétiques (radio, télévision, télécommunications). </a:t>
            </a:r>
          </a:p>
          <a:p>
            <a:pPr>
              <a:spcBef>
                <a:spcPts val="1800"/>
              </a:spcBef>
            </a:pPr>
            <a:r>
              <a:rPr lang="fr-FR" sz="2400" dirty="0">
                <a:latin typeface="Arial" panose="020B0604020202020204" pitchFamily="34" charset="0"/>
                <a:cs typeface="Arial" panose="020B0604020202020204" pitchFamily="34" charset="0"/>
              </a:rPr>
              <a:t>Elles peuvent causer des maux tels que des nausées et des migraines, mais aussi des troubles du sommeil, de la tachycardie, des acouphènes, voire des vomissements... On recoupe généralement ces symptômes sous le terme de "</a:t>
            </a:r>
            <a:r>
              <a:rPr lang="fr-FR" sz="2400" b="1" dirty="0">
                <a:latin typeface="Arial" panose="020B0604020202020204" pitchFamily="34" charset="0"/>
                <a:cs typeface="Arial" panose="020B0604020202020204" pitchFamily="34" charset="0"/>
              </a:rPr>
              <a:t>syndrome éolien</a:t>
            </a:r>
            <a:r>
              <a:rPr lang="fr-FR" sz="2400" dirty="0">
                <a:latin typeface="Arial" panose="020B0604020202020204" pitchFamily="34" charset="0"/>
                <a:cs typeface="Arial" panose="020B0604020202020204" pitchFamily="34" charset="0"/>
              </a:rPr>
              <a:t>". (stress, dépression)</a:t>
            </a:r>
          </a:p>
          <a:p>
            <a:pPr>
              <a:spcBef>
                <a:spcPts val="1800"/>
              </a:spcBef>
            </a:pPr>
            <a:r>
              <a:rPr lang="fr-FR" sz="2400" dirty="0">
                <a:latin typeface="Arial" panose="020B0604020202020204" pitchFamily="34" charset="0"/>
                <a:cs typeface="Arial" panose="020B0604020202020204" pitchFamily="34" charset="0"/>
              </a:rPr>
              <a:t>Dévaluation de nos biens immobiliers (jusqu’à 30%).</a:t>
            </a:r>
          </a:p>
          <a:p>
            <a:pPr>
              <a:spcBef>
                <a:spcPts val="1800"/>
              </a:spcBef>
            </a:pPr>
            <a:r>
              <a:rPr lang="fr-FR" sz="2400" dirty="0">
                <a:latin typeface="Arial" panose="020B0604020202020204" pitchFamily="34" charset="0"/>
                <a:cs typeface="Arial" panose="020B0604020202020204" pitchFamily="34" charset="0"/>
              </a:rPr>
              <a:t>Et ça clignote, ça clignote ….</a:t>
            </a:r>
          </a:p>
        </p:txBody>
      </p:sp>
    </p:spTree>
    <p:extLst>
      <p:ext uri="{BB962C8B-B14F-4D97-AF65-F5344CB8AC3E}">
        <p14:creationId xmlns:p14="http://schemas.microsoft.com/office/powerpoint/2010/main" val="2806290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9C6B81-72AC-FFAA-16A8-8C331E050665}"/>
              </a:ext>
            </a:extLst>
          </p:cNvPr>
          <p:cNvSpPr>
            <a:spLocks noGrp="1"/>
          </p:cNvSpPr>
          <p:nvPr>
            <p:ph type="ctrTitle"/>
          </p:nvPr>
        </p:nvSpPr>
        <p:spPr>
          <a:xfrm>
            <a:off x="1677881" y="239697"/>
            <a:ext cx="9889724" cy="3071675"/>
          </a:xfrm>
        </p:spPr>
        <p:txBody>
          <a:bodyPr>
            <a:normAutofit fontScale="90000"/>
          </a:bodyPr>
          <a:lstStyle/>
          <a:p>
            <a:r>
              <a:rPr lang="fr-FR" dirty="0">
                <a:solidFill>
                  <a:srgbClr val="C00000"/>
                </a:solidFill>
                <a:latin typeface="Arial" panose="020B0604020202020204" pitchFamily="34" charset="0"/>
                <a:cs typeface="Arial" panose="020B0604020202020204" pitchFamily="34" charset="0"/>
              </a:rPr>
              <a:t>ATTENTION si pour l’instant il n’y en a pas à proximité de chez vous la multiplication des parcs vous guette ; il faut réagir </a:t>
            </a:r>
            <a:r>
              <a:rPr lang="fr-FR" dirty="0">
                <a:solidFill>
                  <a:srgbClr val="00B0F0"/>
                </a:solidFill>
                <a:latin typeface="Arial" panose="020B0604020202020204" pitchFamily="34" charset="0"/>
                <a:cs typeface="Arial" panose="020B0604020202020204" pitchFamily="34" charset="0"/>
              </a:rPr>
              <a:t>maintenant</a:t>
            </a:r>
          </a:p>
        </p:txBody>
      </p:sp>
      <p:sp>
        <p:nvSpPr>
          <p:cNvPr id="3" name="Sous-titre 2">
            <a:extLst>
              <a:ext uri="{FF2B5EF4-FFF2-40B4-BE49-F238E27FC236}">
                <a16:creationId xmlns:a16="http://schemas.microsoft.com/office/drawing/2014/main" id="{EF47C321-C698-91AD-EA34-4D1EEBB50E98}"/>
              </a:ext>
            </a:extLst>
          </p:cNvPr>
          <p:cNvSpPr>
            <a:spLocks noGrp="1"/>
          </p:cNvSpPr>
          <p:nvPr>
            <p:ph type="subTitle" idx="1"/>
          </p:nvPr>
        </p:nvSpPr>
        <p:spPr>
          <a:xfrm>
            <a:off x="5838440" y="5416572"/>
            <a:ext cx="4823642" cy="744532"/>
          </a:xfrm>
        </p:spPr>
        <p:txBody>
          <a:bodyPr>
            <a:noAutofit/>
          </a:bodyPr>
          <a:lstStyle/>
          <a:p>
            <a:r>
              <a:rPr lang="fr-FR" sz="4000" dirty="0">
                <a:solidFill>
                  <a:srgbClr val="00B0F0"/>
                </a:solidFill>
                <a:latin typeface="Arial" panose="020B0604020202020204" pitchFamily="34" charset="0"/>
                <a:cs typeface="Arial" panose="020B0604020202020204" pitchFamily="34" charset="0"/>
              </a:rPr>
              <a:t>DEMONSTRATION</a:t>
            </a:r>
          </a:p>
        </p:txBody>
      </p:sp>
      <p:sp>
        <p:nvSpPr>
          <p:cNvPr id="4" name="ZoneTexte 3">
            <a:extLst>
              <a:ext uri="{FF2B5EF4-FFF2-40B4-BE49-F238E27FC236}">
                <a16:creationId xmlns:a16="http://schemas.microsoft.com/office/drawing/2014/main" id="{C8B3E010-FD46-C60C-229E-F36F1D5B62CC}"/>
              </a:ext>
            </a:extLst>
          </p:cNvPr>
          <p:cNvSpPr txBox="1"/>
          <p:nvPr/>
        </p:nvSpPr>
        <p:spPr>
          <a:xfrm>
            <a:off x="2920755" y="3546629"/>
            <a:ext cx="8318376" cy="1200329"/>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(La distance légale d’installation n’a pas changé c’est toujours 500 mètres d’une habitation mais les hauteurs sont passées de 120 à 180 voire 200 mètres …. INFERNAL !!!)</a:t>
            </a:r>
          </a:p>
        </p:txBody>
      </p:sp>
    </p:spTree>
    <p:extLst>
      <p:ext uri="{BB962C8B-B14F-4D97-AF65-F5344CB8AC3E}">
        <p14:creationId xmlns:p14="http://schemas.microsoft.com/office/powerpoint/2010/main" val="127466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2DB4D55-5D12-F5AB-5431-D83C5BB2B17F}"/>
              </a:ext>
            </a:extLst>
          </p:cNvPr>
          <p:cNvPicPr>
            <a:picLocks noChangeAspect="1"/>
          </p:cNvPicPr>
          <p:nvPr/>
        </p:nvPicPr>
        <p:blipFill>
          <a:blip r:embed="rId2"/>
          <a:stretch>
            <a:fillRect/>
          </a:stretch>
        </p:blipFill>
        <p:spPr>
          <a:xfrm>
            <a:off x="2094287" y="0"/>
            <a:ext cx="10097713" cy="6858000"/>
          </a:xfrm>
          <a:prstGeom prst="rect">
            <a:avLst/>
          </a:prstGeom>
        </p:spPr>
      </p:pic>
      <p:sp>
        <p:nvSpPr>
          <p:cNvPr id="6" name="ZoneTexte 5">
            <a:extLst>
              <a:ext uri="{FF2B5EF4-FFF2-40B4-BE49-F238E27FC236}">
                <a16:creationId xmlns:a16="http://schemas.microsoft.com/office/drawing/2014/main" id="{0BEAEC09-8429-16FA-B992-E8296C574CBE}"/>
              </a:ext>
            </a:extLst>
          </p:cNvPr>
          <p:cNvSpPr txBox="1"/>
          <p:nvPr/>
        </p:nvSpPr>
        <p:spPr>
          <a:xfrm>
            <a:off x="164592" y="82296"/>
            <a:ext cx="1837944" cy="3170099"/>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MARNE    469 éoliennes</a:t>
            </a:r>
          </a:p>
          <a:p>
            <a:r>
              <a:rPr lang="fr-FR" sz="2000" dirty="0">
                <a:latin typeface="Arial" panose="020B0604020202020204" pitchFamily="34" charset="0"/>
                <a:cs typeface="Arial" panose="020B0604020202020204" pitchFamily="34" charset="0"/>
              </a:rPr>
              <a:t>mais pas d’inquiétude car nous allons bientôt en avoir 950 et la médaille d’or est à notre porte</a:t>
            </a:r>
          </a:p>
        </p:txBody>
      </p:sp>
      <p:pic>
        <p:nvPicPr>
          <p:cNvPr id="8" name="Image 7">
            <a:extLst>
              <a:ext uri="{FF2B5EF4-FFF2-40B4-BE49-F238E27FC236}">
                <a16:creationId xmlns:a16="http://schemas.microsoft.com/office/drawing/2014/main" id="{E1898DF1-0566-B6A5-A38F-27BBBE0F4A85}"/>
              </a:ext>
            </a:extLst>
          </p:cNvPr>
          <p:cNvPicPr>
            <a:picLocks noChangeAspect="1"/>
          </p:cNvPicPr>
          <p:nvPr/>
        </p:nvPicPr>
        <p:blipFill>
          <a:blip r:embed="rId3"/>
          <a:stretch>
            <a:fillRect/>
          </a:stretch>
        </p:blipFill>
        <p:spPr>
          <a:xfrm>
            <a:off x="8026025" y="-112967"/>
            <a:ext cx="4143375" cy="390525"/>
          </a:xfrm>
          <a:prstGeom prst="rect">
            <a:avLst/>
          </a:prstGeom>
        </p:spPr>
      </p:pic>
    </p:spTree>
    <p:extLst>
      <p:ext uri="{BB962C8B-B14F-4D97-AF65-F5344CB8AC3E}">
        <p14:creationId xmlns:p14="http://schemas.microsoft.com/office/powerpoint/2010/main" val="2141771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9D22174-1C05-F108-9B67-B61B594FE8EA}"/>
              </a:ext>
            </a:extLst>
          </p:cNvPr>
          <p:cNvSpPr>
            <a:spLocks noGrp="1"/>
          </p:cNvSpPr>
          <p:nvPr>
            <p:ph type="ctrTitle"/>
          </p:nvPr>
        </p:nvSpPr>
        <p:spPr>
          <a:xfrm>
            <a:off x="2161576" y="0"/>
            <a:ext cx="8915399" cy="749808"/>
          </a:xfrm>
        </p:spPr>
        <p:txBody>
          <a:bodyPr>
            <a:normAutofit fontScale="90000"/>
          </a:bodyPr>
          <a:lstStyle/>
          <a:p>
            <a:pPr algn="ctr"/>
            <a:r>
              <a:rPr lang="fr-FR" sz="2400" dirty="0">
                <a:latin typeface="Arial" panose="020B0604020202020204" pitchFamily="34" charset="0"/>
                <a:cs typeface="Arial" panose="020B0604020202020204" pitchFamily="34" charset="0"/>
              </a:rPr>
              <a:t>La CCBC communauté de communes de la Brie Champenoise </a:t>
            </a:r>
            <a:br>
              <a:rPr lang="fr-FR" sz="2400" dirty="0">
                <a:latin typeface="Arial" panose="020B0604020202020204" pitchFamily="34" charset="0"/>
                <a:cs typeface="Arial" panose="020B0604020202020204" pitchFamily="34" charset="0"/>
              </a:rPr>
            </a:br>
            <a:r>
              <a:rPr lang="fr-FR" sz="2400" dirty="0">
                <a:latin typeface="Arial" panose="020B0604020202020204" pitchFamily="34" charset="0"/>
                <a:cs typeface="Arial" panose="020B0604020202020204" pitchFamily="34" charset="0"/>
              </a:rPr>
              <a:t> </a:t>
            </a:r>
            <a:r>
              <a:rPr lang="fr-FR" sz="2400" b="1" dirty="0">
                <a:solidFill>
                  <a:srgbClr val="FF0000"/>
                </a:solidFill>
                <a:latin typeface="Arial" panose="020B0604020202020204" pitchFamily="34" charset="0"/>
                <a:cs typeface="Arial" panose="020B0604020202020204" pitchFamily="34" charset="0"/>
              </a:rPr>
              <a:t>24 éoliennes installées et 5 projets de 24 éoliennes </a:t>
            </a:r>
          </a:p>
        </p:txBody>
      </p:sp>
      <p:pic>
        <p:nvPicPr>
          <p:cNvPr id="9" name="Image 8">
            <a:extLst>
              <a:ext uri="{FF2B5EF4-FFF2-40B4-BE49-F238E27FC236}">
                <a16:creationId xmlns:a16="http://schemas.microsoft.com/office/drawing/2014/main" id="{382EFF02-9304-4FC7-BE47-1E0789C45295}"/>
              </a:ext>
            </a:extLst>
          </p:cNvPr>
          <p:cNvPicPr>
            <a:picLocks noChangeAspect="1"/>
          </p:cNvPicPr>
          <p:nvPr/>
        </p:nvPicPr>
        <p:blipFill>
          <a:blip r:embed="rId2"/>
          <a:stretch>
            <a:fillRect/>
          </a:stretch>
        </p:blipFill>
        <p:spPr>
          <a:xfrm>
            <a:off x="1828800" y="1030055"/>
            <a:ext cx="9807048" cy="5131047"/>
          </a:xfrm>
          <a:prstGeom prst="rect">
            <a:avLst/>
          </a:prstGeom>
        </p:spPr>
      </p:pic>
    </p:spTree>
    <p:extLst>
      <p:ext uri="{BB962C8B-B14F-4D97-AF65-F5344CB8AC3E}">
        <p14:creationId xmlns:p14="http://schemas.microsoft.com/office/powerpoint/2010/main" val="4048177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D153E46-3312-7F68-759E-88F16056670A}"/>
              </a:ext>
            </a:extLst>
          </p:cNvPr>
          <p:cNvSpPr>
            <a:spLocks noGrp="1"/>
          </p:cNvSpPr>
          <p:nvPr>
            <p:ph type="subTitle" idx="1"/>
          </p:nvPr>
        </p:nvSpPr>
        <p:spPr>
          <a:xfrm>
            <a:off x="2388045" y="1275227"/>
            <a:ext cx="8915399" cy="1126283"/>
          </a:xfrm>
        </p:spPr>
        <p:txBody>
          <a:bodyPr>
            <a:normAutofit fontScale="92500" lnSpcReduction="20000"/>
          </a:bodyPr>
          <a:lstStyle/>
          <a:p>
            <a:pPr>
              <a:lnSpc>
                <a:spcPct val="107000"/>
              </a:lnSpc>
              <a:spcAft>
                <a:spcPts val="800"/>
              </a:spcAft>
            </a:pPr>
            <a:r>
              <a:rPr lang="fr-FR" sz="2400" dirty="0">
                <a:solidFill>
                  <a:srgbClr val="C00000"/>
                </a:solidFill>
                <a:effectLst/>
                <a:latin typeface="Arial" panose="020B0604020202020204" pitchFamily="34" charset="0"/>
                <a:ea typeface="Calibri" panose="020F0502020204030204" pitchFamily="34" charset="0"/>
                <a:cs typeface="Arial" panose="020B0604020202020204" pitchFamily="34" charset="0"/>
              </a:rPr>
              <a:t>Parc éolien des Châtaigniers </a:t>
            </a:r>
            <a:r>
              <a:rPr lang="fr-FR" sz="2400" dirty="0">
                <a:effectLst/>
                <a:latin typeface="Arial" panose="020B0604020202020204" pitchFamily="34" charset="0"/>
                <a:ea typeface="Calibri" panose="020F0502020204030204" pitchFamily="34" charset="0"/>
                <a:cs typeface="Arial" panose="020B0604020202020204" pitchFamily="34" charset="0"/>
              </a:rPr>
              <a:t>- 7 éoliennes VESTAS </a:t>
            </a:r>
            <a:r>
              <a:rPr lang="fr-FR" sz="2200" dirty="0">
                <a:effectLst/>
                <a:latin typeface="Arial" panose="020B0604020202020204" pitchFamily="34" charset="0"/>
                <a:ea typeface="Calibri" panose="020F0502020204030204" pitchFamily="34" charset="0"/>
                <a:cs typeface="Arial" panose="020B0604020202020204" pitchFamily="34" charset="0"/>
              </a:rPr>
              <a:t>(Danemark) </a:t>
            </a:r>
            <a:r>
              <a:rPr lang="fr-FR" sz="2400" dirty="0">
                <a:effectLst/>
                <a:latin typeface="Arial" panose="020B0604020202020204" pitchFamily="34" charset="0"/>
                <a:ea typeface="Calibri" panose="020F0502020204030204" pitchFamily="34" charset="0"/>
                <a:cs typeface="Arial" panose="020B0604020202020204" pitchFamily="34" charset="0"/>
              </a:rPr>
              <a:t>MONTMIRAIL - ENGIE </a:t>
            </a:r>
            <a:r>
              <a:rPr lang="fr-FR" sz="2200" dirty="0">
                <a:effectLst/>
                <a:latin typeface="Arial" panose="020B0604020202020204" pitchFamily="34" charset="0"/>
                <a:ea typeface="Calibri" panose="020F0502020204030204" pitchFamily="34" charset="0"/>
                <a:cs typeface="Arial" panose="020B0604020202020204" pitchFamily="34" charset="0"/>
              </a:rPr>
              <a:t>(France) </a:t>
            </a:r>
            <a:r>
              <a:rPr lang="fr-FR" sz="2400" dirty="0">
                <a:effectLst/>
                <a:latin typeface="Arial" panose="020B0604020202020204" pitchFamily="34" charset="0"/>
                <a:ea typeface="Calibri" panose="020F0502020204030204" pitchFamily="34" charset="0"/>
                <a:cs typeface="Arial" panose="020B0604020202020204" pitchFamily="34" charset="0"/>
              </a:rPr>
              <a:t>- Mise en service 2015  -       Puissance 2 MW x 7 = 14 MW - </a:t>
            </a:r>
            <a:r>
              <a:rPr lang="fr-FR" sz="2400" b="1" dirty="0">
                <a:effectLst/>
                <a:latin typeface="Arial" panose="020B0604020202020204" pitchFamily="34" charset="0"/>
                <a:ea typeface="Calibri" panose="020F0502020204030204" pitchFamily="34" charset="0"/>
                <a:cs typeface="Arial" panose="020B0604020202020204" pitchFamily="34" charset="0"/>
              </a:rPr>
              <a:t>127m</a:t>
            </a:r>
            <a:r>
              <a:rPr lang="fr-FR" sz="2400" dirty="0">
                <a:effectLst/>
                <a:latin typeface="Arial" panose="020B0604020202020204" pitchFamily="34" charset="0"/>
                <a:ea typeface="Calibri" panose="020F0502020204030204" pitchFamily="34" charset="0"/>
                <a:cs typeface="Arial" panose="020B0604020202020204" pitchFamily="34" charset="0"/>
              </a:rPr>
              <a:t> en bout de pale  </a:t>
            </a:r>
          </a:p>
          <a:p>
            <a:endParaRPr lang="fr-FR" dirty="0"/>
          </a:p>
        </p:txBody>
      </p:sp>
      <p:sp>
        <p:nvSpPr>
          <p:cNvPr id="5" name="Titre 4">
            <a:extLst>
              <a:ext uri="{FF2B5EF4-FFF2-40B4-BE49-F238E27FC236}">
                <a16:creationId xmlns:a16="http://schemas.microsoft.com/office/drawing/2014/main" id="{6138D4CE-75BB-99C9-892E-F2FD05234790}"/>
              </a:ext>
            </a:extLst>
          </p:cNvPr>
          <p:cNvSpPr>
            <a:spLocks noGrp="1"/>
          </p:cNvSpPr>
          <p:nvPr>
            <p:ph type="ctrTitle"/>
          </p:nvPr>
        </p:nvSpPr>
        <p:spPr>
          <a:xfrm>
            <a:off x="2772093" y="329184"/>
            <a:ext cx="8915399" cy="525421"/>
          </a:xfrm>
        </p:spPr>
        <p:txBody>
          <a:bodyPr>
            <a:normAutofit/>
          </a:bodyPr>
          <a:lstStyle/>
          <a:p>
            <a:r>
              <a:rPr lang="fr-FR" sz="2800" dirty="0">
                <a:latin typeface="Arial" panose="020B0604020202020204" pitchFamily="34" charset="0"/>
                <a:cs typeface="Arial" panose="020B0604020202020204" pitchFamily="34" charset="0"/>
              </a:rPr>
              <a:t>CCBC    24 éoliennes en fonctionnement – 3 parcs</a:t>
            </a:r>
          </a:p>
        </p:txBody>
      </p:sp>
      <p:sp>
        <p:nvSpPr>
          <p:cNvPr id="2" name="Flèche : droite 1">
            <a:extLst>
              <a:ext uri="{FF2B5EF4-FFF2-40B4-BE49-F238E27FC236}">
                <a16:creationId xmlns:a16="http://schemas.microsoft.com/office/drawing/2014/main" id="{73C75A5A-97AE-2CC9-397C-761BF0BDA983}"/>
              </a:ext>
            </a:extLst>
          </p:cNvPr>
          <p:cNvSpPr/>
          <p:nvPr/>
        </p:nvSpPr>
        <p:spPr>
          <a:xfrm>
            <a:off x="1345629" y="1630161"/>
            <a:ext cx="867219" cy="416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66BAD7A-A4E5-EF40-93FE-00B8FD001849}"/>
              </a:ext>
            </a:extLst>
          </p:cNvPr>
          <p:cNvSpPr txBox="1"/>
          <p:nvPr/>
        </p:nvSpPr>
        <p:spPr>
          <a:xfrm>
            <a:off x="2388045" y="4274820"/>
            <a:ext cx="9215692" cy="1107996"/>
          </a:xfrm>
          <a:prstGeom prst="rect">
            <a:avLst/>
          </a:prstGeom>
          <a:noFill/>
        </p:spPr>
        <p:txBody>
          <a:bodyPr wrap="square" rtlCol="0">
            <a:spAutoFit/>
          </a:bodyPr>
          <a:lstStyle/>
          <a:p>
            <a:r>
              <a:rPr lang="fr-FR" sz="2200" dirty="0">
                <a:solidFill>
                  <a:srgbClr val="C00000"/>
                </a:solidFill>
                <a:latin typeface="Arial" panose="020B0604020202020204" pitchFamily="34" charset="0"/>
                <a:cs typeface="Arial" panose="020B0604020202020204" pitchFamily="34" charset="0"/>
              </a:rPr>
              <a:t>Parc éolien de la Butte </a:t>
            </a:r>
            <a:r>
              <a:rPr lang="fr-FR" sz="2200" dirty="0" err="1">
                <a:solidFill>
                  <a:srgbClr val="C00000"/>
                </a:solidFill>
                <a:latin typeface="Arial" panose="020B0604020202020204" pitchFamily="34" charset="0"/>
                <a:cs typeface="Arial" panose="020B0604020202020204" pitchFamily="34" charset="0"/>
              </a:rPr>
              <a:t>Soigny</a:t>
            </a:r>
            <a:r>
              <a:rPr lang="fr-FR" sz="2200" dirty="0">
                <a:solidFill>
                  <a:srgbClr val="C00000"/>
                </a:solidFill>
                <a:latin typeface="Arial" panose="020B0604020202020204" pitchFamily="34" charset="0"/>
                <a:cs typeface="Arial" panose="020B0604020202020204" pitchFamily="34" charset="0"/>
              </a:rPr>
              <a:t> </a:t>
            </a:r>
            <a:r>
              <a:rPr lang="fr-FR" sz="2200" dirty="0">
                <a:latin typeface="Arial" panose="020B0604020202020204" pitchFamily="34" charset="0"/>
                <a:cs typeface="Arial" panose="020B0604020202020204" pitchFamily="34" charset="0"/>
              </a:rPr>
              <a:t>– </a:t>
            </a:r>
            <a:r>
              <a:rPr lang="fr-FR" sz="2200" dirty="0">
                <a:solidFill>
                  <a:schemeClr val="tx1">
                    <a:lumMod val="65000"/>
                    <a:lumOff val="35000"/>
                  </a:schemeClr>
                </a:solidFill>
                <a:latin typeface="Arial" panose="020B0604020202020204" pitchFamily="34" charset="0"/>
                <a:cs typeface="Arial" panose="020B0604020202020204" pitchFamily="34" charset="0"/>
              </a:rPr>
              <a:t>7 éoliennes VESTAS (Danemark)</a:t>
            </a:r>
          </a:p>
          <a:p>
            <a:r>
              <a:rPr lang="fr-FR" sz="2200" dirty="0">
                <a:solidFill>
                  <a:schemeClr val="tx1">
                    <a:lumMod val="65000"/>
                    <a:lumOff val="35000"/>
                  </a:schemeClr>
                </a:solidFill>
                <a:latin typeface="Arial" panose="020B0604020202020204" pitchFamily="34" charset="0"/>
                <a:cs typeface="Arial" panose="020B0604020202020204" pitchFamily="34" charset="0"/>
              </a:rPr>
              <a:t> SOIGNY 4 - LE GAULT 2 - CHARLEVILLE 1 – OSTWIND (Allemagne) </a:t>
            </a:r>
          </a:p>
          <a:p>
            <a:r>
              <a:rPr lang="fr-FR" sz="2200" dirty="0">
                <a:solidFill>
                  <a:schemeClr val="tx1">
                    <a:lumMod val="65000"/>
                    <a:lumOff val="35000"/>
                  </a:schemeClr>
                </a:solidFill>
                <a:latin typeface="Arial" panose="020B0604020202020204" pitchFamily="34" charset="0"/>
                <a:cs typeface="Arial" panose="020B0604020202020204" pitchFamily="34" charset="0"/>
              </a:rPr>
              <a:t>Mise en service 2019 – Puissance 2MW x 7 = 14MW </a:t>
            </a:r>
            <a:r>
              <a:rPr lang="fr-FR" sz="2200" dirty="0">
                <a:latin typeface="Arial" panose="020B0604020202020204" pitchFamily="34" charset="0"/>
                <a:cs typeface="Arial" panose="020B0604020202020204" pitchFamily="34" charset="0"/>
              </a:rPr>
              <a:t>– </a:t>
            </a:r>
            <a:r>
              <a:rPr lang="fr-FR" sz="2200" b="1" dirty="0">
                <a:solidFill>
                  <a:schemeClr val="tx1">
                    <a:lumMod val="65000"/>
                    <a:lumOff val="35000"/>
                  </a:schemeClr>
                </a:solidFill>
                <a:latin typeface="Arial" panose="020B0604020202020204" pitchFamily="34" charset="0"/>
                <a:cs typeface="Arial" panose="020B0604020202020204" pitchFamily="34" charset="0"/>
              </a:rPr>
              <a:t>127 m</a:t>
            </a:r>
            <a:r>
              <a:rPr lang="fr-FR" sz="2200" b="1" dirty="0">
                <a:latin typeface="Arial" panose="020B0604020202020204" pitchFamily="34" charset="0"/>
                <a:cs typeface="Arial" panose="020B0604020202020204" pitchFamily="34" charset="0"/>
              </a:rPr>
              <a:t> </a:t>
            </a:r>
          </a:p>
        </p:txBody>
      </p:sp>
      <p:sp>
        <p:nvSpPr>
          <p:cNvPr id="7" name="Flèche : droite 6">
            <a:extLst>
              <a:ext uri="{FF2B5EF4-FFF2-40B4-BE49-F238E27FC236}">
                <a16:creationId xmlns:a16="http://schemas.microsoft.com/office/drawing/2014/main" id="{A8FC6C49-784A-0F43-28C0-EAF8D56629CE}"/>
              </a:ext>
            </a:extLst>
          </p:cNvPr>
          <p:cNvSpPr/>
          <p:nvPr/>
        </p:nvSpPr>
        <p:spPr>
          <a:xfrm>
            <a:off x="1345628" y="3220793"/>
            <a:ext cx="867219" cy="4164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674F1BA9-9A97-3B0A-8A21-AAE42C1BA5BD}"/>
              </a:ext>
            </a:extLst>
          </p:cNvPr>
          <p:cNvSpPr txBox="1"/>
          <p:nvPr/>
        </p:nvSpPr>
        <p:spPr>
          <a:xfrm>
            <a:off x="2560320" y="2825496"/>
            <a:ext cx="8743124" cy="1415772"/>
          </a:xfrm>
          <a:prstGeom prst="rect">
            <a:avLst/>
          </a:prstGeom>
          <a:noFill/>
        </p:spPr>
        <p:txBody>
          <a:bodyPr wrap="square" rtlCol="0">
            <a:spAutoFit/>
          </a:bodyPr>
          <a:lstStyle/>
          <a:p>
            <a:r>
              <a:rPr lang="fr-FR" sz="2200" dirty="0">
                <a:solidFill>
                  <a:srgbClr val="C00000"/>
                </a:solidFill>
                <a:latin typeface="Arial" panose="020B0604020202020204" pitchFamily="34" charset="0"/>
                <a:cs typeface="Arial" panose="020B0604020202020204" pitchFamily="34" charset="0"/>
              </a:rPr>
              <a:t>Parc éolien Brie Champenoise </a:t>
            </a:r>
            <a:r>
              <a:rPr lang="fr-FR" dirty="0"/>
              <a:t>– </a:t>
            </a:r>
            <a:r>
              <a:rPr lang="fr-FR" sz="2200" dirty="0">
                <a:solidFill>
                  <a:schemeClr val="tx1">
                    <a:lumMod val="65000"/>
                    <a:lumOff val="35000"/>
                  </a:schemeClr>
                </a:solidFill>
                <a:latin typeface="Arial" panose="020B0604020202020204" pitchFamily="34" charset="0"/>
                <a:cs typeface="Arial" panose="020B0604020202020204" pitchFamily="34" charset="0"/>
              </a:rPr>
              <a:t>10 éoliennes ENERCON </a:t>
            </a:r>
            <a:r>
              <a:rPr lang="fr-FR" sz="2000" dirty="0">
                <a:solidFill>
                  <a:schemeClr val="tx1">
                    <a:lumMod val="65000"/>
                    <a:lumOff val="35000"/>
                  </a:schemeClr>
                </a:solidFill>
                <a:latin typeface="Arial" panose="020B0604020202020204" pitchFamily="34" charset="0"/>
                <a:cs typeface="Arial" panose="020B0604020202020204" pitchFamily="34" charset="0"/>
              </a:rPr>
              <a:t>(Allemagne)</a:t>
            </a:r>
          </a:p>
          <a:p>
            <a:r>
              <a:rPr lang="fr-FR" sz="2200" dirty="0">
                <a:solidFill>
                  <a:schemeClr val="tx1">
                    <a:lumMod val="65000"/>
                    <a:lumOff val="35000"/>
                  </a:schemeClr>
                </a:solidFill>
                <a:latin typeface="Arial" panose="020B0604020202020204" pitchFamily="34" charset="0"/>
                <a:cs typeface="Arial" panose="020B0604020202020204" pitchFamily="34" charset="0"/>
              </a:rPr>
              <a:t>CHARLEVILLE 3 – LA VILLENEUVE 4 – CORFELIX 3 –Mise en service 2015 - ENERTRAG </a:t>
            </a:r>
            <a:r>
              <a:rPr lang="fr-FR" sz="2000" dirty="0">
                <a:solidFill>
                  <a:schemeClr val="tx1">
                    <a:lumMod val="65000"/>
                    <a:lumOff val="35000"/>
                  </a:schemeClr>
                </a:solidFill>
                <a:latin typeface="Arial" panose="020B0604020202020204" pitchFamily="34" charset="0"/>
                <a:cs typeface="Arial" panose="020B0604020202020204" pitchFamily="34" charset="0"/>
              </a:rPr>
              <a:t>(Allemagne)  Puissance 2MW x 10 = 20MW -</a:t>
            </a:r>
            <a:r>
              <a:rPr lang="fr-FR" sz="2000" b="1" dirty="0">
                <a:solidFill>
                  <a:schemeClr val="tx1">
                    <a:lumMod val="65000"/>
                    <a:lumOff val="35000"/>
                  </a:schemeClr>
                </a:solidFill>
                <a:latin typeface="Arial" panose="020B0604020202020204" pitchFamily="34" charset="0"/>
                <a:cs typeface="Arial" panose="020B0604020202020204" pitchFamily="34" charset="0"/>
              </a:rPr>
              <a:t>127m </a:t>
            </a:r>
            <a:r>
              <a:rPr lang="fr-FR" sz="2000" dirty="0">
                <a:solidFill>
                  <a:schemeClr val="tx1">
                    <a:lumMod val="65000"/>
                    <a:lumOff val="35000"/>
                  </a:schemeClr>
                </a:solidFill>
                <a:latin typeface="Arial" panose="020B0604020202020204" pitchFamily="34" charset="0"/>
                <a:cs typeface="Arial" panose="020B0604020202020204" pitchFamily="34" charset="0"/>
              </a:rPr>
              <a:t>en bout de pale</a:t>
            </a:r>
          </a:p>
        </p:txBody>
      </p:sp>
    </p:spTree>
    <p:extLst>
      <p:ext uri="{BB962C8B-B14F-4D97-AF65-F5344CB8AC3E}">
        <p14:creationId xmlns:p14="http://schemas.microsoft.com/office/powerpoint/2010/main" val="32596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D153E46-3312-7F68-759E-88F16056670A}"/>
              </a:ext>
            </a:extLst>
          </p:cNvPr>
          <p:cNvSpPr>
            <a:spLocks noGrp="1"/>
          </p:cNvSpPr>
          <p:nvPr>
            <p:ph type="subTitle" idx="1"/>
          </p:nvPr>
        </p:nvSpPr>
        <p:spPr>
          <a:xfrm>
            <a:off x="3388581" y="2649545"/>
            <a:ext cx="6344475" cy="646331"/>
          </a:xfrm>
        </p:spPr>
        <p:txBody>
          <a:bodyPr>
            <a:noAutofit/>
          </a:bodyPr>
          <a:lstStyle/>
          <a:p>
            <a:pPr algn="ctr"/>
            <a:r>
              <a:rPr lang="fr-FR" sz="2800" dirty="0">
                <a:solidFill>
                  <a:srgbClr val="C00000"/>
                </a:solidFill>
                <a:latin typeface="Arial" panose="020B0604020202020204" pitchFamily="34" charset="0"/>
                <a:cs typeface="Arial" panose="020B0604020202020204" pitchFamily="34" charset="0"/>
              </a:rPr>
              <a:t>De 2 500€ à 3 500€ par MW installé</a:t>
            </a:r>
          </a:p>
        </p:txBody>
      </p:sp>
      <p:sp>
        <p:nvSpPr>
          <p:cNvPr id="5" name="Titre 4">
            <a:extLst>
              <a:ext uri="{FF2B5EF4-FFF2-40B4-BE49-F238E27FC236}">
                <a16:creationId xmlns:a16="http://schemas.microsoft.com/office/drawing/2014/main" id="{6138D4CE-75BB-99C9-892E-F2FD05234790}"/>
              </a:ext>
            </a:extLst>
          </p:cNvPr>
          <p:cNvSpPr>
            <a:spLocks noGrp="1"/>
          </p:cNvSpPr>
          <p:nvPr>
            <p:ph type="ctrTitle"/>
          </p:nvPr>
        </p:nvSpPr>
        <p:spPr>
          <a:xfrm>
            <a:off x="4079685" y="548639"/>
            <a:ext cx="4597971" cy="493777"/>
          </a:xfrm>
        </p:spPr>
        <p:txBody>
          <a:bodyPr>
            <a:noAutofit/>
          </a:bodyPr>
          <a:lstStyle/>
          <a:p>
            <a:r>
              <a:rPr lang="fr-FR" sz="2800" dirty="0">
                <a:solidFill>
                  <a:srgbClr val="C00000"/>
                </a:solidFill>
                <a:latin typeface="Arial" panose="020B0604020202020204" pitchFamily="34" charset="0"/>
                <a:cs typeface="Arial" panose="020B0604020202020204" pitchFamily="34" charset="0"/>
              </a:rPr>
              <a:t>Propriétaires + exploitants</a:t>
            </a:r>
          </a:p>
        </p:txBody>
      </p:sp>
      <p:sp>
        <p:nvSpPr>
          <p:cNvPr id="2" name="ZoneTexte 1">
            <a:extLst>
              <a:ext uri="{FF2B5EF4-FFF2-40B4-BE49-F238E27FC236}">
                <a16:creationId xmlns:a16="http://schemas.microsoft.com/office/drawing/2014/main" id="{8FDBC057-11EB-55FF-53EA-838C55E3533C}"/>
              </a:ext>
            </a:extLst>
          </p:cNvPr>
          <p:cNvSpPr txBox="1"/>
          <p:nvPr/>
        </p:nvSpPr>
        <p:spPr>
          <a:xfrm>
            <a:off x="1344168" y="1197865"/>
            <a:ext cx="10433303" cy="2323713"/>
          </a:xfrm>
          <a:prstGeom prst="rect">
            <a:avLst/>
          </a:prstGeom>
          <a:noFill/>
        </p:spPr>
        <p:txBody>
          <a:bodyPr wrap="square" rtlCol="0">
            <a:spAutoFit/>
          </a:bodyPr>
          <a:lstStyle/>
          <a:p>
            <a:pPr>
              <a:spcBef>
                <a:spcPts val="1000"/>
              </a:spcBef>
              <a:buClr>
                <a:schemeClr val="accent1"/>
              </a:buClr>
            </a:pPr>
            <a:r>
              <a:rPr lang="fr-FR" sz="2000" dirty="0">
                <a:solidFill>
                  <a:srgbClr val="FF0000"/>
                </a:solidFill>
                <a:latin typeface="Arial" panose="020B0604020202020204" pitchFamily="34" charset="0"/>
                <a:cs typeface="Arial" panose="020B0604020202020204" pitchFamily="34" charset="0"/>
              </a:rPr>
              <a:t>Ce sont eux qui permettent la mise en place d’éoliennes</a:t>
            </a:r>
            <a:r>
              <a:rPr lang="fr-FR" sz="2000" dirty="0">
                <a:solidFill>
                  <a:schemeClr val="tx1">
                    <a:lumMod val="65000"/>
                    <a:lumOff val="35000"/>
                  </a:schemeClr>
                </a:solidFill>
                <a:latin typeface="Arial" panose="020B0604020202020204" pitchFamily="34" charset="0"/>
                <a:cs typeface="Arial" panose="020B0604020202020204" pitchFamily="34" charset="0"/>
              </a:rPr>
              <a:t>. Ils signent un bail emphytéotique de très longue durée. Aucune possibilité de renoncement sauf procès si faute juridique.</a:t>
            </a:r>
          </a:p>
          <a:p>
            <a:pPr>
              <a:spcBef>
                <a:spcPts val="1000"/>
              </a:spcBef>
              <a:buClr>
                <a:schemeClr val="accent1"/>
              </a:buClr>
            </a:pPr>
            <a:r>
              <a:rPr lang="fr-FR" sz="2000" dirty="0">
                <a:solidFill>
                  <a:schemeClr val="tx1">
                    <a:lumMod val="65000"/>
                    <a:lumOff val="35000"/>
                  </a:schemeClr>
                </a:solidFill>
                <a:latin typeface="Arial" panose="020B0604020202020204" pitchFamily="34" charset="0"/>
                <a:cs typeface="Arial" panose="020B0604020202020204" pitchFamily="34" charset="0"/>
              </a:rPr>
              <a:t>Le démantèlement ce sera pour qui en cas de défaillance du promoteur ??????</a:t>
            </a:r>
          </a:p>
          <a:p>
            <a:pPr>
              <a:spcBef>
                <a:spcPts val="1000"/>
              </a:spcBef>
              <a:buClr>
                <a:schemeClr val="accent1"/>
              </a:buClr>
            </a:pPr>
            <a:r>
              <a:rPr lang="fr-FR" sz="2000" dirty="0">
                <a:solidFill>
                  <a:schemeClr val="tx1">
                    <a:lumMod val="65000"/>
                    <a:lumOff val="35000"/>
                  </a:schemeClr>
                </a:solidFill>
                <a:latin typeface="Arial" panose="020B0604020202020204" pitchFamily="34" charset="0"/>
                <a:cs typeface="Arial" panose="020B0604020202020204" pitchFamily="34" charset="0"/>
              </a:rPr>
              <a:t>Les promoteurs éoliens évitent pour l’instant les communes dont la municipalité est CONTRE</a:t>
            </a:r>
          </a:p>
          <a:p>
            <a:pPr>
              <a:spcBef>
                <a:spcPts val="1000"/>
              </a:spcBef>
              <a:buClr>
                <a:schemeClr val="accent1"/>
              </a:buClr>
            </a:pPr>
            <a:endParaRPr lang="fr-FR"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82A3FB77-8951-1805-4817-2227E47C3FB8}"/>
              </a:ext>
            </a:extLst>
          </p:cNvPr>
          <p:cNvSpPr txBox="1"/>
          <p:nvPr/>
        </p:nvSpPr>
        <p:spPr>
          <a:xfrm>
            <a:off x="2587752" y="5239512"/>
            <a:ext cx="8019288" cy="461665"/>
          </a:xfrm>
          <a:prstGeom prst="rect">
            <a:avLst/>
          </a:prstGeom>
          <a:noFill/>
        </p:spPr>
        <p:txBody>
          <a:bodyPr wrap="square" rtlCol="0">
            <a:spAutoFit/>
          </a:bodyPr>
          <a:lstStyle/>
          <a:p>
            <a:r>
              <a:rPr lang="fr-FR" sz="2400" dirty="0">
                <a:solidFill>
                  <a:srgbClr val="C00000"/>
                </a:solidFill>
                <a:latin typeface="Arial" panose="020B0604020202020204" pitchFamily="34" charset="0"/>
                <a:cs typeface="Arial" panose="020B0604020202020204" pitchFamily="34" charset="0"/>
              </a:rPr>
              <a:t>QUI PAYE : Nous !  au travers de notre facture d’énergie</a:t>
            </a:r>
          </a:p>
        </p:txBody>
      </p:sp>
      <p:sp>
        <p:nvSpPr>
          <p:cNvPr id="6" name="ZoneTexte 5">
            <a:extLst>
              <a:ext uri="{FF2B5EF4-FFF2-40B4-BE49-F238E27FC236}">
                <a16:creationId xmlns:a16="http://schemas.microsoft.com/office/drawing/2014/main" id="{0F975A49-DE19-6B3D-2185-E65B87964D5C}"/>
              </a:ext>
            </a:extLst>
          </p:cNvPr>
          <p:cNvSpPr txBox="1"/>
          <p:nvPr/>
        </p:nvSpPr>
        <p:spPr>
          <a:xfrm>
            <a:off x="2258568" y="3746792"/>
            <a:ext cx="9244584" cy="769441"/>
          </a:xfrm>
          <a:prstGeom prst="rect">
            <a:avLst/>
          </a:prstGeom>
          <a:noFill/>
        </p:spPr>
        <p:txBody>
          <a:bodyPr wrap="square" rtlCol="0">
            <a:spAutoFit/>
          </a:bodyPr>
          <a:lstStyle/>
          <a:p>
            <a:r>
              <a:rPr lang="fr-FR" sz="2400" dirty="0">
                <a:solidFill>
                  <a:srgbClr val="C00000"/>
                </a:solidFill>
                <a:latin typeface="Arial" panose="020B0604020202020204" pitchFamily="34" charset="0"/>
                <a:cs typeface="Arial" panose="020B0604020202020204" pitchFamily="34" charset="0"/>
              </a:rPr>
              <a:t>PROMOTEURS MULTINATIONALES </a:t>
            </a:r>
            <a:r>
              <a:rPr lang="fr-FR" sz="2000" dirty="0">
                <a:solidFill>
                  <a:schemeClr val="tx1">
                    <a:lumMod val="65000"/>
                    <a:lumOff val="35000"/>
                  </a:schemeClr>
                </a:solidFill>
                <a:latin typeface="Arial" panose="020B0604020202020204" pitchFamily="34" charset="0"/>
                <a:cs typeface="Arial" panose="020B0604020202020204" pitchFamily="34" charset="0"/>
              </a:rPr>
              <a:t>évident qu’ils ne seraient pas là sans l’attrait financier. Démonstration inutile.</a:t>
            </a:r>
          </a:p>
        </p:txBody>
      </p:sp>
    </p:spTree>
    <p:extLst>
      <p:ext uri="{BB962C8B-B14F-4D97-AF65-F5344CB8AC3E}">
        <p14:creationId xmlns:p14="http://schemas.microsoft.com/office/powerpoint/2010/main" val="100161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D153E46-3312-7F68-759E-88F16056670A}"/>
              </a:ext>
            </a:extLst>
          </p:cNvPr>
          <p:cNvSpPr>
            <a:spLocks noGrp="1"/>
          </p:cNvSpPr>
          <p:nvPr>
            <p:ph type="subTitle" idx="1"/>
          </p:nvPr>
        </p:nvSpPr>
        <p:spPr>
          <a:xfrm>
            <a:off x="834501" y="1803473"/>
            <a:ext cx="5098046" cy="2169828"/>
          </a:xfrm>
        </p:spPr>
        <p:txBody>
          <a:bodyPr>
            <a:normAutofit fontScale="25000" lnSpcReduction="20000"/>
          </a:bodyPr>
          <a:lstStyle/>
          <a:p>
            <a:r>
              <a:rPr lang="fr-FR" sz="11200" dirty="0">
                <a:solidFill>
                  <a:srgbClr val="C00000"/>
                </a:solidFill>
                <a:effectLst/>
                <a:latin typeface="Arial" panose="020B0604020202020204" pitchFamily="34" charset="0"/>
                <a:ea typeface="Calibri" panose="020F0502020204030204" pitchFamily="34" charset="0"/>
                <a:cs typeface="Arial" panose="020B0604020202020204" pitchFamily="34" charset="0"/>
              </a:rPr>
              <a:t>Projet éolien de VAUCHAMPS</a:t>
            </a:r>
          </a:p>
          <a:p>
            <a:r>
              <a:rPr lang="fr-FR" sz="8600" b="1" dirty="0">
                <a:solidFill>
                  <a:srgbClr val="7030A0"/>
                </a:solidFill>
                <a:latin typeface="Arial" panose="020B0604020202020204" pitchFamily="34" charset="0"/>
                <a:ea typeface="Calibri" panose="020F0502020204030204" pitchFamily="34" charset="0"/>
                <a:cs typeface="Arial" panose="020B0604020202020204" pitchFamily="34" charset="0"/>
              </a:rPr>
              <a:t>Valorem</a:t>
            </a:r>
            <a:r>
              <a:rPr lang="fr-FR" sz="8600"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fr-FR" sz="8600" dirty="0">
                <a:solidFill>
                  <a:schemeClr val="tx1"/>
                </a:solidFill>
                <a:latin typeface="Arial" panose="020B0604020202020204" pitchFamily="34" charset="0"/>
                <a:ea typeface="Calibri" panose="020F0502020204030204" pitchFamily="34" charset="0"/>
                <a:cs typeface="Arial" panose="020B0604020202020204" pitchFamily="34" charset="0"/>
              </a:rPr>
              <a:t>(France)</a:t>
            </a:r>
            <a:endParaRPr lang="fr-FR" sz="8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fr-FR" sz="8000" dirty="0">
                <a:effectLst/>
                <a:latin typeface="Arial" panose="020B0604020202020204" pitchFamily="34" charset="0"/>
                <a:ea typeface="Calibri" panose="020F0502020204030204" pitchFamily="34" charset="0"/>
                <a:cs typeface="Arial" panose="020B0604020202020204" pitchFamily="34" charset="0"/>
              </a:rPr>
              <a:t>4 éoliennes </a:t>
            </a:r>
          </a:p>
          <a:p>
            <a:r>
              <a:rPr lang="fr-FR" sz="8000" dirty="0">
                <a:effectLst/>
                <a:latin typeface="Arial" panose="020B0604020202020204" pitchFamily="34" charset="0"/>
                <a:ea typeface="Calibri" panose="020F0502020204030204" pitchFamily="34" charset="0"/>
                <a:cs typeface="Arial" panose="020B0604020202020204" pitchFamily="34" charset="0"/>
              </a:rPr>
              <a:t>Puissance 4,5 MW x 4 = 18 MW</a:t>
            </a:r>
          </a:p>
          <a:p>
            <a:r>
              <a:rPr lang="fr-FR" sz="8000" b="1" dirty="0">
                <a:effectLst/>
                <a:latin typeface="Arial" panose="020B0604020202020204" pitchFamily="34" charset="0"/>
                <a:ea typeface="Calibri" panose="020F0502020204030204" pitchFamily="34" charset="0"/>
                <a:cs typeface="Arial" panose="020B0604020202020204" pitchFamily="34" charset="0"/>
              </a:rPr>
              <a:t>180m</a:t>
            </a:r>
            <a:r>
              <a:rPr lang="fr-FR" sz="8000" dirty="0">
                <a:effectLst/>
                <a:latin typeface="Arial" panose="020B0604020202020204" pitchFamily="34" charset="0"/>
                <a:ea typeface="Calibri" panose="020F0502020204030204" pitchFamily="34" charset="0"/>
                <a:cs typeface="Arial" panose="020B0604020202020204" pitchFamily="34" charset="0"/>
              </a:rPr>
              <a:t> en bout de pale. Le mât en place                      110 mètres</a:t>
            </a:r>
          </a:p>
          <a:p>
            <a:endParaRPr lang="fr-FR" dirty="0"/>
          </a:p>
        </p:txBody>
      </p:sp>
      <p:sp>
        <p:nvSpPr>
          <p:cNvPr id="5" name="Titre 4">
            <a:extLst>
              <a:ext uri="{FF2B5EF4-FFF2-40B4-BE49-F238E27FC236}">
                <a16:creationId xmlns:a16="http://schemas.microsoft.com/office/drawing/2014/main" id="{6138D4CE-75BB-99C9-892E-F2FD05234790}"/>
              </a:ext>
            </a:extLst>
          </p:cNvPr>
          <p:cNvSpPr>
            <a:spLocks noGrp="1"/>
          </p:cNvSpPr>
          <p:nvPr>
            <p:ph type="ctrTitle"/>
          </p:nvPr>
        </p:nvSpPr>
        <p:spPr>
          <a:xfrm>
            <a:off x="2415743" y="387243"/>
            <a:ext cx="8840787" cy="1050939"/>
          </a:xfrm>
        </p:spPr>
        <p:txBody>
          <a:bodyPr>
            <a:normAutofit fontScale="90000"/>
          </a:bodyPr>
          <a:lstStyle/>
          <a:p>
            <a:pPr algn="ctr"/>
            <a:r>
              <a:rPr lang="fr-FR" sz="2400" dirty="0">
                <a:solidFill>
                  <a:srgbClr val="C00000"/>
                </a:solidFill>
                <a:latin typeface="Arial" panose="020B0604020202020204" pitchFamily="34" charset="0"/>
                <a:cs typeface="Arial" panose="020B0604020202020204" pitchFamily="34" charset="0"/>
              </a:rPr>
              <a:t>5 nouveaux projets CCBC pour un total de 24 éoliennes qui doubleront les 24 existantes et envahissement d’un paysage inadapté</a:t>
            </a:r>
            <a:br>
              <a:rPr lang="fr-FR" sz="2400" dirty="0">
                <a:solidFill>
                  <a:srgbClr val="C00000"/>
                </a:solidFill>
                <a:latin typeface="Arial" panose="020B0604020202020204" pitchFamily="34" charset="0"/>
                <a:cs typeface="Arial" panose="020B0604020202020204" pitchFamily="34" charset="0"/>
              </a:rPr>
            </a:br>
            <a:r>
              <a:rPr lang="fr-FR" sz="2400" dirty="0">
                <a:solidFill>
                  <a:srgbClr val="C00000"/>
                </a:solidFill>
                <a:latin typeface="Arial" panose="020B0604020202020204" pitchFamily="34" charset="0"/>
                <a:cs typeface="Arial" panose="020B0604020202020204" pitchFamily="34" charset="0"/>
              </a:rPr>
              <a:t>car trop proche des habitation et des forêts</a:t>
            </a:r>
          </a:p>
        </p:txBody>
      </p:sp>
      <p:pic>
        <p:nvPicPr>
          <p:cNvPr id="7" name="Image 6">
            <a:extLst>
              <a:ext uri="{FF2B5EF4-FFF2-40B4-BE49-F238E27FC236}">
                <a16:creationId xmlns:a16="http://schemas.microsoft.com/office/drawing/2014/main" id="{B779DE81-854A-27F0-1B45-5F1F6A182C6A}"/>
              </a:ext>
            </a:extLst>
          </p:cNvPr>
          <p:cNvPicPr>
            <a:picLocks noChangeAspect="1"/>
          </p:cNvPicPr>
          <p:nvPr/>
        </p:nvPicPr>
        <p:blipFill>
          <a:blip r:embed="rId2"/>
          <a:stretch>
            <a:fillRect/>
          </a:stretch>
        </p:blipFill>
        <p:spPr>
          <a:xfrm>
            <a:off x="6096000" y="1897019"/>
            <a:ext cx="6012613" cy="3783447"/>
          </a:xfrm>
          <a:prstGeom prst="rect">
            <a:avLst/>
          </a:prstGeom>
        </p:spPr>
      </p:pic>
      <p:sp>
        <p:nvSpPr>
          <p:cNvPr id="8" name="Organigramme : Connecteur 7">
            <a:extLst>
              <a:ext uri="{FF2B5EF4-FFF2-40B4-BE49-F238E27FC236}">
                <a16:creationId xmlns:a16="http://schemas.microsoft.com/office/drawing/2014/main" id="{A10AE287-25EC-7A91-BAAD-C001D71E8281}"/>
              </a:ext>
            </a:extLst>
          </p:cNvPr>
          <p:cNvSpPr/>
          <p:nvPr/>
        </p:nvSpPr>
        <p:spPr>
          <a:xfrm>
            <a:off x="8550972" y="2839212"/>
            <a:ext cx="137160" cy="16459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Connecteur 8">
            <a:extLst>
              <a:ext uri="{FF2B5EF4-FFF2-40B4-BE49-F238E27FC236}">
                <a16:creationId xmlns:a16="http://schemas.microsoft.com/office/drawing/2014/main" id="{5EBC170B-0EE1-F4C9-3DE4-A22DFEB96895}"/>
              </a:ext>
            </a:extLst>
          </p:cNvPr>
          <p:cNvSpPr/>
          <p:nvPr/>
        </p:nvSpPr>
        <p:spPr>
          <a:xfrm>
            <a:off x="5507527" y="3445038"/>
            <a:ext cx="137160" cy="1554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57CFA382-0B1C-8D35-9E32-5151AA3DB18C}"/>
              </a:ext>
            </a:extLst>
          </p:cNvPr>
          <p:cNvSpPr txBox="1"/>
          <p:nvPr/>
        </p:nvSpPr>
        <p:spPr>
          <a:xfrm>
            <a:off x="1884286" y="5495800"/>
            <a:ext cx="6094520" cy="369332"/>
          </a:xfrm>
          <a:prstGeom prst="rect">
            <a:avLst/>
          </a:prstGeom>
          <a:noFill/>
        </p:spPr>
        <p:txBody>
          <a:bodyPr wrap="square">
            <a:spAutoFit/>
          </a:bodyPr>
          <a:lstStyle/>
          <a:p>
            <a:r>
              <a:rPr lang="fr-FR"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Enorme impact environnemental </a:t>
            </a:r>
          </a:p>
        </p:txBody>
      </p:sp>
      <p:sp>
        <p:nvSpPr>
          <p:cNvPr id="10" name="ZoneTexte 9">
            <a:extLst>
              <a:ext uri="{FF2B5EF4-FFF2-40B4-BE49-F238E27FC236}">
                <a16:creationId xmlns:a16="http://schemas.microsoft.com/office/drawing/2014/main" id="{7DBF3BB7-57B5-E91D-B2DB-220B5B4C9704}"/>
              </a:ext>
            </a:extLst>
          </p:cNvPr>
          <p:cNvSpPr txBox="1"/>
          <p:nvPr/>
        </p:nvSpPr>
        <p:spPr>
          <a:xfrm>
            <a:off x="1784412" y="4338593"/>
            <a:ext cx="4148135" cy="646331"/>
          </a:xfrm>
          <a:prstGeom prst="rect">
            <a:avLst/>
          </a:prstGeom>
          <a:noFill/>
        </p:spPr>
        <p:txBody>
          <a:bodyPr wrap="square">
            <a:spAutoFit/>
          </a:bodyPr>
          <a:lstStyle/>
          <a:p>
            <a:r>
              <a:rPr lang="fr-FR" sz="1800" dirty="0">
                <a:solidFill>
                  <a:srgbClr val="C00000"/>
                </a:solidFill>
                <a:effectLst/>
                <a:latin typeface="Arial" panose="020B0604020202020204" pitchFamily="34" charset="0"/>
                <a:ea typeface="Calibri" panose="020F0502020204030204" pitchFamily="34" charset="0"/>
                <a:cs typeface="Arial" panose="020B0604020202020204" pitchFamily="34" charset="0"/>
              </a:rPr>
              <a:t>Soit une fois et demi la hauteur de celles de MONTMIRAIL </a:t>
            </a:r>
          </a:p>
        </p:txBody>
      </p:sp>
    </p:spTree>
    <p:extLst>
      <p:ext uri="{BB962C8B-B14F-4D97-AF65-F5344CB8AC3E}">
        <p14:creationId xmlns:p14="http://schemas.microsoft.com/office/powerpoint/2010/main" val="117846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AC1AA7E-D7AD-563D-FD75-9D3FF5C21694}"/>
              </a:ext>
            </a:extLst>
          </p:cNvPr>
          <p:cNvSpPr>
            <a:spLocks noGrp="1"/>
          </p:cNvSpPr>
          <p:nvPr>
            <p:ph type="subTitle" idx="1"/>
          </p:nvPr>
        </p:nvSpPr>
        <p:spPr>
          <a:xfrm>
            <a:off x="534511" y="1479372"/>
            <a:ext cx="2900335" cy="1824589"/>
          </a:xfrm>
        </p:spPr>
        <p:txBody>
          <a:bodyPr>
            <a:normAutofit lnSpcReduction="10000"/>
          </a:bodyPr>
          <a:lstStyle/>
          <a:p>
            <a:r>
              <a:rPr lang="fr-FR" dirty="0">
                <a:latin typeface="Arial" panose="020B0604020202020204" pitchFamily="34" charset="0"/>
                <a:cs typeface="Arial" panose="020B0604020202020204" pitchFamily="34" charset="0"/>
              </a:rPr>
              <a:t>6 éoliennes - Puissance 2,7 MW  x 6 = 16,2 MW</a:t>
            </a:r>
          </a:p>
          <a:p>
            <a:r>
              <a:rPr lang="fr-FR" dirty="0">
                <a:latin typeface="Arial" panose="020B0604020202020204" pitchFamily="34" charset="0"/>
                <a:cs typeface="Arial" panose="020B0604020202020204" pitchFamily="34" charset="0"/>
              </a:rPr>
              <a:t>FROMENTIERES  3</a:t>
            </a:r>
          </a:p>
          <a:p>
            <a:r>
              <a:rPr lang="fr-FR" dirty="0">
                <a:latin typeface="Arial" panose="020B0604020202020204" pitchFamily="34" charset="0"/>
                <a:cs typeface="Arial" panose="020B0604020202020204" pitchFamily="34" charset="0"/>
              </a:rPr>
              <a:t>BAYE                    2</a:t>
            </a:r>
          </a:p>
          <a:p>
            <a:r>
              <a:rPr lang="fr-FR" dirty="0">
                <a:latin typeface="Arial" panose="020B0604020202020204" pitchFamily="34" charset="0"/>
                <a:cs typeface="Arial" panose="020B0604020202020204" pitchFamily="34" charset="0"/>
              </a:rPr>
              <a:t>JANVILLIERS       1</a:t>
            </a:r>
          </a:p>
        </p:txBody>
      </p:sp>
      <p:pic>
        <p:nvPicPr>
          <p:cNvPr id="5" name="Image 4">
            <a:extLst>
              <a:ext uri="{FF2B5EF4-FFF2-40B4-BE49-F238E27FC236}">
                <a16:creationId xmlns:a16="http://schemas.microsoft.com/office/drawing/2014/main" id="{5EEF847F-807A-6944-2280-192D2D87E9A3}"/>
              </a:ext>
            </a:extLst>
          </p:cNvPr>
          <p:cNvPicPr>
            <a:picLocks noChangeAspect="1"/>
          </p:cNvPicPr>
          <p:nvPr/>
        </p:nvPicPr>
        <p:blipFill>
          <a:blip r:embed="rId2"/>
          <a:stretch>
            <a:fillRect/>
          </a:stretch>
        </p:blipFill>
        <p:spPr>
          <a:xfrm>
            <a:off x="628559" y="108146"/>
            <a:ext cx="7374241" cy="1196622"/>
          </a:xfrm>
          <a:prstGeom prst="rect">
            <a:avLst/>
          </a:prstGeom>
        </p:spPr>
      </p:pic>
      <p:pic>
        <p:nvPicPr>
          <p:cNvPr id="7" name="Image 6">
            <a:extLst>
              <a:ext uri="{FF2B5EF4-FFF2-40B4-BE49-F238E27FC236}">
                <a16:creationId xmlns:a16="http://schemas.microsoft.com/office/drawing/2014/main" id="{B36ECF39-5F20-522C-0FEF-CEAD5173273E}"/>
              </a:ext>
            </a:extLst>
          </p:cNvPr>
          <p:cNvPicPr>
            <a:picLocks noChangeAspect="1"/>
          </p:cNvPicPr>
          <p:nvPr/>
        </p:nvPicPr>
        <p:blipFill>
          <a:blip r:embed="rId3"/>
          <a:stretch>
            <a:fillRect/>
          </a:stretch>
        </p:blipFill>
        <p:spPr>
          <a:xfrm>
            <a:off x="4726884" y="1407301"/>
            <a:ext cx="7273655" cy="3855090"/>
          </a:xfrm>
          <a:prstGeom prst="rect">
            <a:avLst/>
          </a:prstGeom>
        </p:spPr>
      </p:pic>
      <p:sp>
        <p:nvSpPr>
          <p:cNvPr id="8" name="ZoneTexte 7">
            <a:extLst>
              <a:ext uri="{FF2B5EF4-FFF2-40B4-BE49-F238E27FC236}">
                <a16:creationId xmlns:a16="http://schemas.microsoft.com/office/drawing/2014/main" id="{FA283D47-35A8-2EA9-A59C-5F27BC4CAA81}"/>
              </a:ext>
            </a:extLst>
          </p:cNvPr>
          <p:cNvSpPr txBox="1"/>
          <p:nvPr/>
        </p:nvSpPr>
        <p:spPr>
          <a:xfrm>
            <a:off x="1792981" y="3298371"/>
            <a:ext cx="2741739" cy="369332"/>
          </a:xfrm>
          <a:prstGeom prst="rect">
            <a:avLst/>
          </a:prstGeom>
          <a:noFill/>
        </p:spPr>
        <p:txBody>
          <a:bodyPr wrap="square" rtlCol="0">
            <a:spAutoFit/>
          </a:bodyPr>
          <a:lstStyle/>
          <a:p>
            <a:r>
              <a:rPr lang="fr-FR" b="1" dirty="0"/>
              <a:t>150 m</a:t>
            </a:r>
            <a:r>
              <a:rPr lang="fr-FR" dirty="0"/>
              <a:t> en bout de pale</a:t>
            </a:r>
          </a:p>
        </p:txBody>
      </p:sp>
      <p:sp>
        <p:nvSpPr>
          <p:cNvPr id="9" name="ZoneTexte 8">
            <a:extLst>
              <a:ext uri="{FF2B5EF4-FFF2-40B4-BE49-F238E27FC236}">
                <a16:creationId xmlns:a16="http://schemas.microsoft.com/office/drawing/2014/main" id="{5BF0F119-CF42-1789-2C9E-B027EB444CD6}"/>
              </a:ext>
            </a:extLst>
          </p:cNvPr>
          <p:cNvSpPr txBox="1"/>
          <p:nvPr/>
        </p:nvSpPr>
        <p:spPr>
          <a:xfrm>
            <a:off x="1792981" y="4076876"/>
            <a:ext cx="2624328" cy="923330"/>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Bel exemple de mitage éolien de part et d’autre d’un village.</a:t>
            </a:r>
          </a:p>
        </p:txBody>
      </p:sp>
      <p:pic>
        <p:nvPicPr>
          <p:cNvPr id="11" name="Image 10">
            <a:extLst>
              <a:ext uri="{FF2B5EF4-FFF2-40B4-BE49-F238E27FC236}">
                <a16:creationId xmlns:a16="http://schemas.microsoft.com/office/drawing/2014/main" id="{24BD5388-6875-36C3-0A4E-D07C8B631F6F}"/>
              </a:ext>
            </a:extLst>
          </p:cNvPr>
          <p:cNvPicPr>
            <a:picLocks noChangeAspect="1"/>
          </p:cNvPicPr>
          <p:nvPr/>
        </p:nvPicPr>
        <p:blipFill>
          <a:blip r:embed="rId4"/>
          <a:stretch>
            <a:fillRect/>
          </a:stretch>
        </p:blipFill>
        <p:spPr>
          <a:xfrm>
            <a:off x="7334998" y="5119511"/>
            <a:ext cx="2483556" cy="1738489"/>
          </a:xfrm>
          <a:prstGeom prst="rect">
            <a:avLst/>
          </a:prstGeom>
        </p:spPr>
      </p:pic>
      <p:sp>
        <p:nvSpPr>
          <p:cNvPr id="12" name="ZoneTexte 11">
            <a:extLst>
              <a:ext uri="{FF2B5EF4-FFF2-40B4-BE49-F238E27FC236}">
                <a16:creationId xmlns:a16="http://schemas.microsoft.com/office/drawing/2014/main" id="{0486A27A-71E0-8E1D-2EE7-EA3B4E75C01F}"/>
              </a:ext>
            </a:extLst>
          </p:cNvPr>
          <p:cNvSpPr txBox="1"/>
          <p:nvPr/>
        </p:nvSpPr>
        <p:spPr>
          <a:xfrm>
            <a:off x="3434846" y="5450699"/>
            <a:ext cx="3742604" cy="1200329"/>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Dans ou en limite de l’aire d’alimentation des captages (AAC) du THOULT TROSNAY dont dépendent 3500 habitants</a:t>
            </a:r>
          </a:p>
        </p:txBody>
      </p:sp>
      <p:sp>
        <p:nvSpPr>
          <p:cNvPr id="2" name="ZoneTexte 1">
            <a:extLst>
              <a:ext uri="{FF2B5EF4-FFF2-40B4-BE49-F238E27FC236}">
                <a16:creationId xmlns:a16="http://schemas.microsoft.com/office/drawing/2014/main" id="{6AB23CBC-0F4E-9DFC-8B12-1D559CB995C7}"/>
              </a:ext>
            </a:extLst>
          </p:cNvPr>
          <p:cNvSpPr txBox="1"/>
          <p:nvPr/>
        </p:nvSpPr>
        <p:spPr>
          <a:xfrm>
            <a:off x="10227076" y="5592932"/>
            <a:ext cx="1606858"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BAYE zone UNESCO</a:t>
            </a:r>
          </a:p>
        </p:txBody>
      </p:sp>
      <p:sp>
        <p:nvSpPr>
          <p:cNvPr id="4" name="ZoneTexte 3">
            <a:extLst>
              <a:ext uri="{FF2B5EF4-FFF2-40B4-BE49-F238E27FC236}">
                <a16:creationId xmlns:a16="http://schemas.microsoft.com/office/drawing/2014/main" id="{6006160C-279C-5DC9-EA25-D5D1DD7BB127}"/>
              </a:ext>
            </a:extLst>
          </p:cNvPr>
          <p:cNvSpPr txBox="1"/>
          <p:nvPr/>
        </p:nvSpPr>
        <p:spPr>
          <a:xfrm>
            <a:off x="8664606" y="399495"/>
            <a:ext cx="2627789" cy="461665"/>
          </a:xfrm>
          <a:prstGeom prst="rect">
            <a:avLst/>
          </a:prstGeom>
          <a:noFill/>
        </p:spPr>
        <p:txBody>
          <a:bodyPr wrap="square" rtlCol="0">
            <a:spAutoFit/>
          </a:bodyPr>
          <a:lstStyle/>
          <a:p>
            <a:r>
              <a:rPr lang="fr-FR" sz="2400" b="1" dirty="0">
                <a:solidFill>
                  <a:srgbClr val="7030A0"/>
                </a:solidFill>
                <a:latin typeface="Arial" panose="020B0604020202020204" pitchFamily="34" charset="0"/>
                <a:cs typeface="Arial" panose="020B0604020202020204" pitchFamily="34" charset="0"/>
              </a:rPr>
              <a:t>EDPR</a:t>
            </a:r>
            <a:r>
              <a:rPr lang="fr-FR" sz="2400" b="1" dirty="0">
                <a:latin typeface="Arial" panose="020B0604020202020204" pitchFamily="34" charset="0"/>
                <a:cs typeface="Arial" panose="020B0604020202020204" pitchFamily="34" charset="0"/>
              </a:rPr>
              <a:t> (Portugal)</a:t>
            </a:r>
          </a:p>
        </p:txBody>
      </p:sp>
    </p:spTree>
    <p:extLst>
      <p:ext uri="{BB962C8B-B14F-4D97-AF65-F5344CB8AC3E}">
        <p14:creationId xmlns:p14="http://schemas.microsoft.com/office/powerpoint/2010/main" val="3212093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6" descr="cid:image001.jpg@01D73629.A4969510"/>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774825" y="74613"/>
            <a:ext cx="655638" cy="863600"/>
          </a:xfrm>
          <a:prstGeom prst="rect">
            <a:avLst/>
          </a:prstGeom>
          <a:noFill/>
          <a:ln w="19050">
            <a:solidFill>
              <a:srgbClr val="0066FF"/>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Tableau 2"/>
          <p:cNvGraphicFramePr>
            <a:graphicFrameLocks noGrp="1"/>
          </p:cNvGraphicFramePr>
          <p:nvPr/>
        </p:nvGraphicFramePr>
        <p:xfrm>
          <a:off x="1981200" y="1052513"/>
          <a:ext cx="8258174" cy="5688774"/>
        </p:xfrm>
        <a:graphic>
          <a:graphicData uri="http://schemas.openxmlformats.org/drawingml/2006/table">
            <a:tbl>
              <a:tblPr firstRow="1" bandRow="1">
                <a:tableStyleId>{5C22544A-7EE6-4342-B048-85BDC9FD1C3A}</a:tableStyleId>
              </a:tblPr>
              <a:tblGrid>
                <a:gridCol w="2724722">
                  <a:extLst>
                    <a:ext uri="{9D8B030D-6E8A-4147-A177-3AD203B41FA5}">
                      <a16:colId xmlns:a16="http://schemas.microsoft.com/office/drawing/2014/main" val="20000"/>
                    </a:ext>
                  </a:extLst>
                </a:gridCol>
                <a:gridCol w="2843987">
                  <a:extLst>
                    <a:ext uri="{9D8B030D-6E8A-4147-A177-3AD203B41FA5}">
                      <a16:colId xmlns:a16="http://schemas.microsoft.com/office/drawing/2014/main" val="20001"/>
                    </a:ext>
                  </a:extLst>
                </a:gridCol>
                <a:gridCol w="2689465">
                  <a:extLst>
                    <a:ext uri="{9D8B030D-6E8A-4147-A177-3AD203B41FA5}">
                      <a16:colId xmlns:a16="http://schemas.microsoft.com/office/drawing/2014/main" val="20002"/>
                    </a:ext>
                  </a:extLst>
                </a:gridCol>
              </a:tblGrid>
              <a:tr h="401415">
                <a:tc>
                  <a:txBody>
                    <a:bodyPr/>
                    <a:lstStyle/>
                    <a:p>
                      <a:r>
                        <a:rPr lang="fr-FR" sz="1600" dirty="0"/>
                        <a:t>Association</a:t>
                      </a:r>
                    </a:p>
                  </a:txBody>
                  <a:tcPr marL="91447" marR="91447" marT="45721" marB="45721"/>
                </a:tc>
                <a:tc>
                  <a:txBody>
                    <a:bodyPr/>
                    <a:lstStyle/>
                    <a:p>
                      <a:r>
                        <a:rPr lang="fr-FR" sz="1600" dirty="0"/>
                        <a:t>Village</a:t>
                      </a:r>
                    </a:p>
                  </a:txBody>
                  <a:tcPr marL="91447" marR="91447" marT="45721" marB="45721"/>
                </a:tc>
                <a:tc>
                  <a:txBody>
                    <a:bodyPr/>
                    <a:lstStyle/>
                    <a:p>
                      <a:r>
                        <a:rPr lang="fr-FR" sz="1600" dirty="0"/>
                        <a:t>Référent</a:t>
                      </a:r>
                    </a:p>
                  </a:txBody>
                  <a:tcPr marL="91447" marR="91447" marT="45721" marB="45721"/>
                </a:tc>
                <a:extLst>
                  <a:ext uri="{0D108BD9-81ED-4DB2-BD59-A6C34878D82A}">
                    <a16:rowId xmlns:a16="http://schemas.microsoft.com/office/drawing/2014/main" val="10000"/>
                  </a:ext>
                </a:extLst>
              </a:tr>
              <a:tr h="355355">
                <a:tc>
                  <a:txBody>
                    <a:bodyPr/>
                    <a:lstStyle/>
                    <a:p>
                      <a:r>
                        <a:rPr lang="fr-FR" sz="1600" dirty="0"/>
                        <a:t>ADENOS</a:t>
                      </a:r>
                    </a:p>
                  </a:txBody>
                  <a:tcPr marL="91447" marR="91447" marT="45721" marB="45721"/>
                </a:tc>
                <a:tc>
                  <a:txBody>
                    <a:bodyPr/>
                    <a:lstStyle/>
                    <a:p>
                      <a:r>
                        <a:rPr lang="fr-FR" sz="1600" dirty="0"/>
                        <a:t>Les Essarts-les-Sézanne</a:t>
                      </a:r>
                    </a:p>
                  </a:txBody>
                  <a:tcPr marL="91447" marR="91447" marT="45721" marB="45721"/>
                </a:tc>
                <a:tc>
                  <a:txBody>
                    <a:bodyPr/>
                    <a:lstStyle/>
                    <a:p>
                      <a:r>
                        <a:rPr lang="fr-FR" sz="1600" dirty="0"/>
                        <a:t>Marc </a:t>
                      </a:r>
                      <a:r>
                        <a:rPr lang="fr-FR" sz="1600" dirty="0" err="1"/>
                        <a:t>Schnell</a:t>
                      </a:r>
                      <a:endParaRPr lang="fr-FR" sz="1600" dirty="0"/>
                    </a:p>
                  </a:txBody>
                  <a:tcPr marL="91447" marR="91447" marT="45721" marB="45721"/>
                </a:tc>
                <a:extLst>
                  <a:ext uri="{0D108BD9-81ED-4DB2-BD59-A6C34878D82A}">
                    <a16:rowId xmlns:a16="http://schemas.microsoft.com/office/drawing/2014/main" val="10001"/>
                  </a:ext>
                </a:extLst>
              </a:tr>
              <a:tr h="360049">
                <a:tc>
                  <a:txBody>
                    <a:bodyPr/>
                    <a:lstStyle/>
                    <a:p>
                      <a:r>
                        <a:rPr lang="fr-FR" sz="1600" dirty="0"/>
                        <a:t>APENC 51</a:t>
                      </a:r>
                    </a:p>
                  </a:txBody>
                  <a:tcPr marL="91447" marR="91447" marT="45721" marB="45721"/>
                </a:tc>
                <a:tc>
                  <a:txBody>
                    <a:bodyPr/>
                    <a:lstStyle/>
                    <a:p>
                      <a:r>
                        <a:rPr lang="fr-FR" sz="1600" dirty="0"/>
                        <a:t>Neuvy</a:t>
                      </a:r>
                    </a:p>
                  </a:txBody>
                  <a:tcPr marL="91447" marR="91447" marT="45721" marB="45721"/>
                </a:tc>
                <a:tc>
                  <a:txBody>
                    <a:bodyPr/>
                    <a:lstStyle/>
                    <a:p>
                      <a:r>
                        <a:rPr lang="fr-FR" sz="1600" dirty="0"/>
                        <a:t>Stéphane Dubois</a:t>
                      </a:r>
                    </a:p>
                  </a:txBody>
                  <a:tcPr marL="91447" marR="91447" marT="45721" marB="45721"/>
                </a:tc>
                <a:extLst>
                  <a:ext uri="{0D108BD9-81ED-4DB2-BD59-A6C34878D82A}">
                    <a16:rowId xmlns:a16="http://schemas.microsoft.com/office/drawing/2014/main" val="10002"/>
                  </a:ext>
                </a:extLst>
              </a:tr>
              <a:tr h="421069">
                <a:tc>
                  <a:txBody>
                    <a:bodyPr/>
                    <a:lstStyle/>
                    <a:p>
                      <a:r>
                        <a:rPr lang="fr-FR" sz="1600" dirty="0"/>
                        <a:t>ASERC 51</a:t>
                      </a:r>
                    </a:p>
                  </a:txBody>
                  <a:tcPr marL="91447" marR="91447" marT="45721" marB="45721"/>
                </a:tc>
                <a:tc>
                  <a:txBody>
                    <a:bodyPr/>
                    <a:lstStyle/>
                    <a:p>
                      <a:r>
                        <a:rPr lang="fr-FR" sz="1600" dirty="0"/>
                        <a:t>Charleville</a:t>
                      </a:r>
                    </a:p>
                  </a:txBody>
                  <a:tcPr marL="91447" marR="91447" marT="45721" marB="45721"/>
                </a:tc>
                <a:tc>
                  <a:txBody>
                    <a:bodyPr/>
                    <a:lstStyle/>
                    <a:p>
                      <a:r>
                        <a:rPr lang="fr-FR" sz="1600" dirty="0"/>
                        <a:t>Gérard </a:t>
                      </a:r>
                      <a:r>
                        <a:rPr lang="fr-FR" sz="1600" dirty="0" err="1"/>
                        <a:t>Dumontel</a:t>
                      </a:r>
                      <a:endParaRPr lang="fr-FR" sz="1600" dirty="0"/>
                    </a:p>
                  </a:txBody>
                  <a:tcPr marL="91447" marR="91447" marT="45721" marB="45721"/>
                </a:tc>
                <a:extLst>
                  <a:ext uri="{0D108BD9-81ED-4DB2-BD59-A6C34878D82A}">
                    <a16:rowId xmlns:a16="http://schemas.microsoft.com/office/drawing/2014/main" val="10003"/>
                  </a:ext>
                </a:extLst>
              </a:tr>
              <a:tr h="335288">
                <a:tc>
                  <a:txBody>
                    <a:bodyPr/>
                    <a:lstStyle/>
                    <a:p>
                      <a:r>
                        <a:rPr lang="fr-FR" sz="1600" dirty="0"/>
                        <a:t>ASPE</a:t>
                      </a:r>
                    </a:p>
                  </a:txBody>
                  <a:tcPr marL="91447" marR="91447" marT="45721" marB="45721"/>
                </a:tc>
                <a:tc>
                  <a:txBody>
                    <a:bodyPr/>
                    <a:lstStyle/>
                    <a:p>
                      <a:r>
                        <a:rPr lang="fr-FR" sz="1600" dirty="0"/>
                        <a:t>Nesle-la-Reposte</a:t>
                      </a:r>
                    </a:p>
                  </a:txBody>
                  <a:tcPr marL="91447" marR="91447" marT="45721" marB="45721"/>
                </a:tc>
                <a:tc>
                  <a:txBody>
                    <a:bodyPr/>
                    <a:lstStyle/>
                    <a:p>
                      <a:r>
                        <a:rPr lang="fr-FR" sz="1600" dirty="0"/>
                        <a:t>Thierry </a:t>
                      </a:r>
                      <a:r>
                        <a:rPr lang="fr-FR" sz="1600" dirty="0" err="1"/>
                        <a:t>Nava</a:t>
                      </a:r>
                      <a:endParaRPr lang="fr-FR" sz="1600" dirty="0"/>
                    </a:p>
                  </a:txBody>
                  <a:tcPr marL="91447" marR="91447" marT="45721" marB="45721"/>
                </a:tc>
                <a:extLst>
                  <a:ext uri="{0D108BD9-81ED-4DB2-BD59-A6C34878D82A}">
                    <a16:rowId xmlns:a16="http://schemas.microsoft.com/office/drawing/2014/main" val="10004"/>
                  </a:ext>
                </a:extLst>
              </a:tr>
              <a:tr h="341074">
                <a:tc>
                  <a:txBody>
                    <a:bodyPr/>
                    <a:lstStyle/>
                    <a:p>
                      <a:r>
                        <a:rPr lang="fr-FR" sz="1600" dirty="0"/>
                        <a:t>Don Quichotte</a:t>
                      </a:r>
                    </a:p>
                  </a:txBody>
                  <a:tcPr marL="91447" marR="91447" marT="45721" marB="45721"/>
                </a:tc>
                <a:tc>
                  <a:txBody>
                    <a:bodyPr/>
                    <a:lstStyle/>
                    <a:p>
                      <a:r>
                        <a:rPr lang="fr-FR" sz="1600" dirty="0"/>
                        <a:t>Châtillon sur Morin</a:t>
                      </a:r>
                    </a:p>
                  </a:txBody>
                  <a:tcPr marL="91447" marR="91447" marT="45721" marB="45721"/>
                </a:tc>
                <a:tc>
                  <a:txBody>
                    <a:bodyPr/>
                    <a:lstStyle/>
                    <a:p>
                      <a:r>
                        <a:rPr lang="fr-FR" sz="1600" dirty="0"/>
                        <a:t>Xavier </a:t>
                      </a:r>
                      <a:r>
                        <a:rPr lang="fr-FR" sz="1600" dirty="0" err="1"/>
                        <a:t>Letchimy</a:t>
                      </a:r>
                      <a:endParaRPr lang="fr-FR" sz="1600" dirty="0"/>
                    </a:p>
                  </a:txBody>
                  <a:tcPr marL="91447" marR="91447" marT="45721" marB="45721"/>
                </a:tc>
                <a:extLst>
                  <a:ext uri="{0D108BD9-81ED-4DB2-BD59-A6C34878D82A}">
                    <a16:rowId xmlns:a16="http://schemas.microsoft.com/office/drawing/2014/main" val="10005"/>
                  </a:ext>
                </a:extLst>
              </a:tr>
              <a:tr h="351026">
                <a:tc>
                  <a:txBody>
                    <a:bodyPr/>
                    <a:lstStyle/>
                    <a:p>
                      <a:r>
                        <a:rPr lang="fr-FR" sz="1600" dirty="0"/>
                        <a:t>Protégeons Corrobert</a:t>
                      </a:r>
                    </a:p>
                  </a:txBody>
                  <a:tcPr marL="91447" marR="91447" marT="45721" marB="45721"/>
                </a:tc>
                <a:tc>
                  <a:txBody>
                    <a:bodyPr/>
                    <a:lstStyle/>
                    <a:p>
                      <a:r>
                        <a:rPr lang="fr-FR" sz="1600" dirty="0"/>
                        <a:t>Corrobert</a:t>
                      </a:r>
                    </a:p>
                  </a:txBody>
                  <a:tcPr marL="91447" marR="91447" marT="45721" marB="45721"/>
                </a:tc>
                <a:tc>
                  <a:txBody>
                    <a:bodyPr/>
                    <a:lstStyle/>
                    <a:p>
                      <a:r>
                        <a:rPr lang="fr-FR" sz="1600" dirty="0"/>
                        <a:t>Florence </a:t>
                      </a:r>
                      <a:r>
                        <a:rPr lang="fr-FR" sz="1600" dirty="0" err="1"/>
                        <a:t>Creuzillet</a:t>
                      </a:r>
                      <a:endParaRPr lang="fr-FR" sz="1600" dirty="0"/>
                    </a:p>
                  </a:txBody>
                  <a:tcPr marL="91447" marR="91447" marT="45721" marB="45721"/>
                </a:tc>
                <a:extLst>
                  <a:ext uri="{0D108BD9-81ED-4DB2-BD59-A6C34878D82A}">
                    <a16:rowId xmlns:a16="http://schemas.microsoft.com/office/drawing/2014/main" val="10006"/>
                  </a:ext>
                </a:extLst>
              </a:tr>
              <a:tr h="361086">
                <a:tc>
                  <a:txBody>
                    <a:bodyPr/>
                    <a:lstStyle/>
                    <a:p>
                      <a:r>
                        <a:rPr lang="fr-FR" sz="1600" dirty="0"/>
                        <a:t>S.A.P.E</a:t>
                      </a:r>
                    </a:p>
                  </a:txBody>
                  <a:tcPr marL="91447" marR="91447" marT="45721" marB="45721"/>
                </a:tc>
                <a:tc>
                  <a:txBody>
                    <a:bodyPr/>
                    <a:lstStyle/>
                    <a:p>
                      <a:r>
                        <a:rPr lang="fr-FR" sz="1600" dirty="0"/>
                        <a:t>Pleurs</a:t>
                      </a:r>
                    </a:p>
                  </a:txBody>
                  <a:tcPr marL="91447" marR="91447" marT="45721" marB="45721"/>
                </a:tc>
                <a:tc>
                  <a:txBody>
                    <a:bodyPr/>
                    <a:lstStyle/>
                    <a:p>
                      <a:r>
                        <a:rPr lang="fr-FR" sz="1600" dirty="0"/>
                        <a:t>Delphine Aubert</a:t>
                      </a:r>
                    </a:p>
                  </a:txBody>
                  <a:tcPr marL="91447" marR="91447" marT="45721" marB="45721"/>
                </a:tc>
                <a:extLst>
                  <a:ext uri="{0D108BD9-81ED-4DB2-BD59-A6C34878D82A}">
                    <a16:rowId xmlns:a16="http://schemas.microsoft.com/office/drawing/2014/main" val="10007"/>
                  </a:ext>
                </a:extLst>
              </a:tr>
              <a:tr h="335288">
                <a:tc>
                  <a:txBody>
                    <a:bodyPr/>
                    <a:lstStyle/>
                    <a:p>
                      <a:r>
                        <a:rPr lang="fr-FR" sz="1600" dirty="0"/>
                        <a:t>OSE</a:t>
                      </a:r>
                    </a:p>
                  </a:txBody>
                  <a:tcPr marL="91447" marR="91447" marT="45721" marB="45721"/>
                </a:tc>
                <a:tc>
                  <a:txBody>
                    <a:bodyPr/>
                    <a:lstStyle/>
                    <a:p>
                      <a:r>
                        <a:rPr lang="fr-FR" sz="1600" dirty="0"/>
                        <a:t>Fresnoy le Château</a:t>
                      </a:r>
                    </a:p>
                  </a:txBody>
                  <a:tcPr marL="91447" marR="91447" marT="45721" marB="45721"/>
                </a:tc>
                <a:tc>
                  <a:txBody>
                    <a:bodyPr/>
                    <a:lstStyle/>
                    <a:p>
                      <a:r>
                        <a:rPr lang="fr-FR" sz="1600" dirty="0"/>
                        <a:t>Claudine </a:t>
                      </a:r>
                      <a:r>
                        <a:rPr lang="fr-FR" sz="1600" dirty="0" err="1"/>
                        <a:t>Dziubanowski</a:t>
                      </a:r>
                      <a:endParaRPr lang="fr-FR" sz="1600" dirty="0"/>
                    </a:p>
                  </a:txBody>
                  <a:tcPr marL="91447" marR="91447" marT="45721" marB="45721"/>
                </a:tc>
                <a:extLst>
                  <a:ext uri="{0D108BD9-81ED-4DB2-BD59-A6C34878D82A}">
                    <a16:rowId xmlns:a16="http://schemas.microsoft.com/office/drawing/2014/main" val="10008"/>
                  </a:ext>
                </a:extLst>
              </a:tr>
              <a:tr h="421069">
                <a:tc>
                  <a:txBody>
                    <a:bodyPr/>
                    <a:lstStyle/>
                    <a:p>
                      <a:r>
                        <a:rPr lang="fr-FR" sz="1600" dirty="0"/>
                        <a:t>PPE 51</a:t>
                      </a:r>
                    </a:p>
                  </a:txBody>
                  <a:tcPr marL="91447" marR="91447" marT="45721" marB="45721"/>
                </a:tc>
                <a:tc>
                  <a:txBody>
                    <a:bodyPr/>
                    <a:lstStyle/>
                    <a:p>
                      <a:r>
                        <a:rPr lang="fr-FR" sz="1600" dirty="0"/>
                        <a:t>Sézanne</a:t>
                      </a:r>
                    </a:p>
                  </a:txBody>
                  <a:tcPr marL="91447" marR="91447" marT="45721" marB="45721"/>
                </a:tc>
                <a:tc>
                  <a:txBody>
                    <a:bodyPr/>
                    <a:lstStyle/>
                    <a:p>
                      <a:r>
                        <a:rPr lang="fr-FR" sz="1600" dirty="0"/>
                        <a:t>Claude Lecomte</a:t>
                      </a:r>
                    </a:p>
                  </a:txBody>
                  <a:tcPr marL="91447" marR="91447" marT="45721" marB="45721"/>
                </a:tc>
                <a:extLst>
                  <a:ext uri="{0D108BD9-81ED-4DB2-BD59-A6C34878D82A}">
                    <a16:rowId xmlns:a16="http://schemas.microsoft.com/office/drawing/2014/main" val="10009"/>
                  </a:ext>
                </a:extLst>
              </a:tr>
              <a:tr h="395798">
                <a:tc>
                  <a:txBody>
                    <a:bodyPr/>
                    <a:lstStyle/>
                    <a:p>
                      <a:r>
                        <a:rPr lang="fr-FR" sz="1600" dirty="0"/>
                        <a:t>Protégeons Champguyon</a:t>
                      </a:r>
                    </a:p>
                  </a:txBody>
                  <a:tcPr marL="91447" marR="91447" marT="45721" marB="45721"/>
                </a:tc>
                <a:tc>
                  <a:txBody>
                    <a:bodyPr/>
                    <a:lstStyle/>
                    <a:p>
                      <a:r>
                        <a:rPr lang="fr-FR" sz="1600" dirty="0"/>
                        <a:t>Champguyon</a:t>
                      </a:r>
                    </a:p>
                  </a:txBody>
                  <a:tcPr marL="91447" marR="91447" marT="45721" marB="45721"/>
                </a:tc>
                <a:tc>
                  <a:txBody>
                    <a:bodyPr/>
                    <a:lstStyle/>
                    <a:p>
                      <a:r>
                        <a:rPr lang="fr-FR" sz="1600" dirty="0"/>
                        <a:t>Francis </a:t>
                      </a:r>
                      <a:r>
                        <a:rPr lang="fr-FR" sz="1600" dirty="0" err="1"/>
                        <a:t>Tetreau</a:t>
                      </a:r>
                      <a:endParaRPr lang="fr-FR" sz="1600" dirty="0"/>
                    </a:p>
                  </a:txBody>
                  <a:tcPr marL="91447" marR="91447" marT="45721" marB="45721"/>
                </a:tc>
                <a:extLst>
                  <a:ext uri="{0D108BD9-81ED-4DB2-BD59-A6C34878D82A}">
                    <a16:rowId xmlns:a16="http://schemas.microsoft.com/office/drawing/2014/main" val="10010"/>
                  </a:ext>
                </a:extLst>
              </a:tr>
              <a:tr h="421069">
                <a:tc>
                  <a:txBody>
                    <a:bodyPr/>
                    <a:lstStyle/>
                    <a:p>
                      <a:r>
                        <a:rPr lang="fr-FR" sz="1600" dirty="0"/>
                        <a:t>Qui sème le vent</a:t>
                      </a:r>
                    </a:p>
                  </a:txBody>
                  <a:tcPr marL="91447" marR="91447" marT="45721" marB="45721"/>
                </a:tc>
                <a:tc>
                  <a:txBody>
                    <a:bodyPr/>
                    <a:lstStyle/>
                    <a:p>
                      <a:r>
                        <a:rPr lang="fr-FR" sz="1600" dirty="0"/>
                        <a:t>Le </a:t>
                      </a:r>
                      <a:r>
                        <a:rPr lang="fr-FR" sz="1600" dirty="0" err="1"/>
                        <a:t>Thoult-Trosnay</a:t>
                      </a:r>
                      <a:endParaRPr lang="fr-FR" sz="1600" dirty="0"/>
                    </a:p>
                  </a:txBody>
                  <a:tcPr marL="91447" marR="91447" marT="45721" marB="45721"/>
                </a:tc>
                <a:tc>
                  <a:txBody>
                    <a:bodyPr/>
                    <a:lstStyle/>
                    <a:p>
                      <a:r>
                        <a:rPr lang="fr-FR" sz="1600" dirty="0"/>
                        <a:t>Franck Charpentier</a:t>
                      </a:r>
                    </a:p>
                  </a:txBody>
                  <a:tcPr marL="91447" marR="91447" marT="45721" marB="45721"/>
                </a:tc>
                <a:extLst>
                  <a:ext uri="{0D108BD9-81ED-4DB2-BD59-A6C34878D82A}">
                    <a16:rowId xmlns:a16="http://schemas.microsoft.com/office/drawing/2014/main" val="10011"/>
                  </a:ext>
                </a:extLst>
              </a:tr>
              <a:tr h="335288">
                <a:tc>
                  <a:txBody>
                    <a:bodyPr/>
                    <a:lstStyle/>
                    <a:p>
                      <a:r>
                        <a:rPr lang="fr-FR" sz="1600" dirty="0"/>
                        <a:t>PSLP</a:t>
                      </a:r>
                    </a:p>
                  </a:txBody>
                  <a:tcPr marL="91447" marR="91447" marT="45721" marB="45721"/>
                </a:tc>
                <a:tc>
                  <a:txBody>
                    <a:bodyPr/>
                    <a:lstStyle/>
                    <a:p>
                      <a:r>
                        <a:rPr lang="fr-FR" sz="1600" dirty="0"/>
                        <a:t>La Forestière</a:t>
                      </a:r>
                    </a:p>
                  </a:txBody>
                  <a:tcPr marL="91447" marR="91447" marT="45721" marB="45721"/>
                </a:tc>
                <a:tc>
                  <a:txBody>
                    <a:bodyPr/>
                    <a:lstStyle/>
                    <a:p>
                      <a:r>
                        <a:rPr lang="fr-FR" sz="1600" dirty="0"/>
                        <a:t>Elisabeth </a:t>
                      </a:r>
                      <a:r>
                        <a:rPr lang="fr-FR" sz="1600" dirty="0" err="1"/>
                        <a:t>Plé</a:t>
                      </a:r>
                      <a:endParaRPr lang="fr-FR" sz="1600" dirty="0"/>
                    </a:p>
                  </a:txBody>
                  <a:tcPr marL="91447" marR="91447" marT="45721" marB="45721"/>
                </a:tc>
                <a:extLst>
                  <a:ext uri="{0D108BD9-81ED-4DB2-BD59-A6C34878D82A}">
                    <a16:rowId xmlns:a16="http://schemas.microsoft.com/office/drawing/2014/main" val="10012"/>
                  </a:ext>
                </a:extLst>
              </a:tr>
              <a:tr h="335288">
                <a:tc>
                  <a:txBody>
                    <a:bodyPr/>
                    <a:lstStyle/>
                    <a:p>
                      <a:r>
                        <a:rPr lang="fr-FR" sz="1600" dirty="0" err="1"/>
                        <a:t>Associtoy</a:t>
                      </a:r>
                      <a:endParaRPr lang="fr-FR" sz="1600" dirty="0"/>
                    </a:p>
                  </a:txBody>
                  <a:tcPr marL="91447" marR="91447" marT="45721" marB="45721"/>
                </a:tc>
                <a:tc>
                  <a:txBody>
                    <a:bodyPr/>
                    <a:lstStyle/>
                    <a:p>
                      <a:r>
                        <a:rPr lang="fr-FR" sz="1600" dirty="0"/>
                        <a:t>Congy</a:t>
                      </a:r>
                    </a:p>
                  </a:txBody>
                  <a:tcPr marL="91447" marR="91447" marT="45721" marB="45721"/>
                </a:tc>
                <a:tc>
                  <a:txBody>
                    <a:bodyPr/>
                    <a:lstStyle/>
                    <a:p>
                      <a:r>
                        <a:rPr lang="fr-FR" sz="1600" dirty="0"/>
                        <a:t>Robert Clément</a:t>
                      </a:r>
                    </a:p>
                  </a:txBody>
                  <a:tcPr marL="91447" marR="91447" marT="45721" marB="45721"/>
                </a:tc>
                <a:extLst>
                  <a:ext uri="{0D108BD9-81ED-4DB2-BD59-A6C34878D82A}">
                    <a16:rowId xmlns:a16="http://schemas.microsoft.com/office/drawing/2014/main" val="10013"/>
                  </a:ext>
                </a:extLst>
              </a:tr>
              <a:tr h="335288">
                <a:tc>
                  <a:txBody>
                    <a:bodyPr/>
                    <a:lstStyle/>
                    <a:p>
                      <a:r>
                        <a:rPr lang="fr-FR" sz="1600" dirty="0"/>
                        <a:t>Bien vivre à St Bon</a:t>
                      </a:r>
                    </a:p>
                  </a:txBody>
                  <a:tcPr marL="91447" marR="91447" marT="45721" marB="45721"/>
                </a:tc>
                <a:tc>
                  <a:txBody>
                    <a:bodyPr/>
                    <a:lstStyle/>
                    <a:p>
                      <a:r>
                        <a:rPr lang="fr-FR" sz="1600" dirty="0"/>
                        <a:t>St Bon</a:t>
                      </a:r>
                    </a:p>
                  </a:txBody>
                  <a:tcPr marL="91447" marR="91447" marT="45721" marB="45721"/>
                </a:tc>
                <a:tc>
                  <a:txBody>
                    <a:bodyPr/>
                    <a:lstStyle/>
                    <a:p>
                      <a:r>
                        <a:rPr lang="fr-FR" sz="1600" dirty="0"/>
                        <a:t>Stéphane Girard</a:t>
                      </a:r>
                    </a:p>
                  </a:txBody>
                  <a:tcPr marL="91447" marR="91447" marT="45721" marB="45721"/>
                </a:tc>
                <a:extLst>
                  <a:ext uri="{0D108BD9-81ED-4DB2-BD59-A6C34878D82A}">
                    <a16:rowId xmlns:a16="http://schemas.microsoft.com/office/drawing/2014/main" val="10014"/>
                  </a:ext>
                </a:extLst>
              </a:tr>
            </a:tbl>
          </a:graphicData>
        </a:graphic>
      </p:graphicFrame>
      <p:sp>
        <p:nvSpPr>
          <p:cNvPr id="5189" name="Titre 3"/>
          <p:cNvSpPr>
            <a:spLocks noGrp="1"/>
          </p:cNvSpPr>
          <p:nvPr>
            <p:ph type="title"/>
          </p:nvPr>
        </p:nvSpPr>
        <p:spPr>
          <a:xfrm>
            <a:off x="2567608" y="188913"/>
            <a:ext cx="7643192" cy="647700"/>
          </a:xfr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w="22225">
            <a:solidFill>
              <a:schemeClr val="accent1"/>
            </a:solidFill>
          </a:ln>
        </p:spPr>
        <p:txBody>
          <a:bodyPr>
            <a:normAutofit fontScale="90000"/>
          </a:bodyPr>
          <a:lstStyle/>
          <a:p>
            <a:pPr algn="ctr"/>
            <a:r>
              <a:rPr lang="fr-FR" sz="2000" dirty="0">
                <a:solidFill>
                  <a:schemeClr val="tx1"/>
                </a:solidFill>
                <a:latin typeface="Arial" panose="020B0604020202020204" pitchFamily="34" charset="0"/>
                <a:cs typeface="Arial" panose="020B0604020202020204" pitchFamily="34" charset="0"/>
              </a:rPr>
              <a:t>Notre action se développe au sein du </a:t>
            </a:r>
            <a:r>
              <a:rPr lang="fr-FR" sz="2000" b="1" dirty="0">
                <a:solidFill>
                  <a:schemeClr val="tx1"/>
                </a:solidFill>
                <a:latin typeface="Arial" panose="020B0604020202020204" pitchFamily="34" charset="0"/>
                <a:cs typeface="Arial" panose="020B0604020202020204" pitchFamily="34" charset="0"/>
              </a:rPr>
              <a:t>collectif Environnement Champenois en Péril </a:t>
            </a:r>
            <a:r>
              <a:rPr lang="fr-FR" sz="2000" dirty="0">
                <a:solidFill>
                  <a:schemeClr val="tx1"/>
                </a:solidFill>
                <a:latin typeface="Arial" panose="020B0604020202020204" pitchFamily="34" charset="0"/>
                <a:cs typeface="Arial" panose="020B0604020202020204" pitchFamily="34" charset="0"/>
              </a:rPr>
              <a:t>qui regroupe 14 associations:</a:t>
            </a:r>
            <a:endParaRPr lang="fr-FR" altLang="fr-FR" sz="2000" i="1" dirty="0">
              <a:solidFill>
                <a:schemeClr val="tx1"/>
              </a:solidFill>
              <a:latin typeface="Arial" panose="020B0604020202020204" pitchFamily="34" charset="0"/>
              <a:ea typeface="Cambria" panose="02040503050406030204" pitchFamily="18"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C6252-DABB-7B62-8A48-4FA0CD175505}"/>
              </a:ext>
            </a:extLst>
          </p:cNvPr>
          <p:cNvSpPr>
            <a:spLocks noGrp="1"/>
          </p:cNvSpPr>
          <p:nvPr>
            <p:ph type="ctrTitle"/>
          </p:nvPr>
        </p:nvSpPr>
        <p:spPr>
          <a:xfrm>
            <a:off x="1015014" y="133165"/>
            <a:ext cx="11176986" cy="589841"/>
          </a:xfrm>
        </p:spPr>
        <p:txBody>
          <a:bodyPr>
            <a:normAutofit/>
          </a:bodyPr>
          <a:lstStyle/>
          <a:p>
            <a:r>
              <a:rPr lang="fr-FR" sz="3200" dirty="0">
                <a:solidFill>
                  <a:srgbClr val="C00000"/>
                </a:solidFill>
                <a:latin typeface="Arial" panose="020B0604020202020204" pitchFamily="34" charset="0"/>
                <a:cs typeface="Arial" panose="020B0604020202020204" pitchFamily="34" charset="0"/>
              </a:rPr>
              <a:t>Projet éolien de LA GRANDE CONTRÉE CHARLEVILLE</a:t>
            </a:r>
          </a:p>
        </p:txBody>
      </p:sp>
      <p:sp>
        <p:nvSpPr>
          <p:cNvPr id="3" name="Sous-titre 2">
            <a:extLst>
              <a:ext uri="{FF2B5EF4-FFF2-40B4-BE49-F238E27FC236}">
                <a16:creationId xmlns:a16="http://schemas.microsoft.com/office/drawing/2014/main" id="{8AC1AA7E-D7AD-563D-FD75-9D3FF5C21694}"/>
              </a:ext>
            </a:extLst>
          </p:cNvPr>
          <p:cNvSpPr>
            <a:spLocks noGrp="1"/>
          </p:cNvSpPr>
          <p:nvPr>
            <p:ph type="subTitle" idx="1"/>
          </p:nvPr>
        </p:nvSpPr>
        <p:spPr>
          <a:xfrm>
            <a:off x="8244288" y="924471"/>
            <a:ext cx="2781777" cy="362792"/>
          </a:xfrm>
        </p:spPr>
        <p:txBody>
          <a:bodyPr>
            <a:normAutofit fontScale="77500" lnSpcReduction="20000"/>
          </a:bodyPr>
          <a:lstStyle/>
          <a:p>
            <a:r>
              <a:rPr lang="fr-FR" sz="2400" b="1" dirty="0">
                <a:solidFill>
                  <a:srgbClr val="7030A0"/>
                </a:solidFill>
                <a:latin typeface="Arial" panose="020B0604020202020204" pitchFamily="34" charset="0"/>
                <a:cs typeface="Arial" panose="020B0604020202020204" pitchFamily="34" charset="0"/>
              </a:rPr>
              <a:t>OSTWIND</a:t>
            </a:r>
            <a:r>
              <a:rPr lang="fr-FR" sz="2400" dirty="0">
                <a:latin typeface="Arial" panose="020B0604020202020204" pitchFamily="34" charset="0"/>
                <a:cs typeface="Arial" panose="020B0604020202020204" pitchFamily="34" charset="0"/>
              </a:rPr>
              <a:t> (Allemagne</a:t>
            </a:r>
            <a:r>
              <a:rPr lang="fr-FR" dirty="0"/>
              <a:t>)</a:t>
            </a:r>
          </a:p>
        </p:txBody>
      </p:sp>
      <p:pic>
        <p:nvPicPr>
          <p:cNvPr id="7" name="Image 6">
            <a:extLst>
              <a:ext uri="{FF2B5EF4-FFF2-40B4-BE49-F238E27FC236}">
                <a16:creationId xmlns:a16="http://schemas.microsoft.com/office/drawing/2014/main" id="{8C496498-2F0C-0276-EDB1-0C5ABF9D5D2B}"/>
              </a:ext>
            </a:extLst>
          </p:cNvPr>
          <p:cNvPicPr>
            <a:picLocks noChangeAspect="1"/>
          </p:cNvPicPr>
          <p:nvPr/>
        </p:nvPicPr>
        <p:blipFill>
          <a:blip r:embed="rId2"/>
          <a:stretch>
            <a:fillRect/>
          </a:stretch>
        </p:blipFill>
        <p:spPr>
          <a:xfrm>
            <a:off x="2341482" y="924471"/>
            <a:ext cx="4585199" cy="5570737"/>
          </a:xfrm>
          <a:prstGeom prst="rect">
            <a:avLst/>
          </a:prstGeom>
        </p:spPr>
      </p:pic>
      <p:pic>
        <p:nvPicPr>
          <p:cNvPr id="9" name="Image 8">
            <a:extLst>
              <a:ext uri="{FF2B5EF4-FFF2-40B4-BE49-F238E27FC236}">
                <a16:creationId xmlns:a16="http://schemas.microsoft.com/office/drawing/2014/main" id="{C98D2A20-EFC9-E56D-E3CA-68CAC8EF5FF2}"/>
              </a:ext>
            </a:extLst>
          </p:cNvPr>
          <p:cNvPicPr>
            <a:picLocks noChangeAspect="1"/>
          </p:cNvPicPr>
          <p:nvPr/>
        </p:nvPicPr>
        <p:blipFill>
          <a:blip r:embed="rId3"/>
          <a:stretch>
            <a:fillRect/>
          </a:stretch>
        </p:blipFill>
        <p:spPr>
          <a:xfrm>
            <a:off x="7374246" y="1616752"/>
            <a:ext cx="4314825" cy="922262"/>
          </a:xfrm>
          <a:prstGeom prst="rect">
            <a:avLst/>
          </a:prstGeom>
        </p:spPr>
      </p:pic>
      <p:sp>
        <p:nvSpPr>
          <p:cNvPr id="10" name="ZoneTexte 9">
            <a:extLst>
              <a:ext uri="{FF2B5EF4-FFF2-40B4-BE49-F238E27FC236}">
                <a16:creationId xmlns:a16="http://schemas.microsoft.com/office/drawing/2014/main" id="{256DF135-EA16-63A1-BD99-5529279D4F57}"/>
              </a:ext>
            </a:extLst>
          </p:cNvPr>
          <p:cNvSpPr txBox="1"/>
          <p:nvPr/>
        </p:nvSpPr>
        <p:spPr>
          <a:xfrm>
            <a:off x="7408291" y="2683837"/>
            <a:ext cx="4453769" cy="369332"/>
          </a:xfrm>
          <a:prstGeom prst="rect">
            <a:avLst/>
          </a:prstGeom>
          <a:noFill/>
        </p:spPr>
        <p:txBody>
          <a:bodyPr wrap="square" rtlCol="0">
            <a:spAutoFit/>
          </a:bodyPr>
          <a:lstStyle/>
          <a:p>
            <a:r>
              <a:rPr lang="fr-FR" dirty="0"/>
              <a:t>Puissance totale 2,2MW x 6 = 13,2 MW</a:t>
            </a:r>
          </a:p>
        </p:txBody>
      </p:sp>
      <p:pic>
        <p:nvPicPr>
          <p:cNvPr id="12" name="Image 11">
            <a:extLst>
              <a:ext uri="{FF2B5EF4-FFF2-40B4-BE49-F238E27FC236}">
                <a16:creationId xmlns:a16="http://schemas.microsoft.com/office/drawing/2014/main" id="{3A2F6368-72F6-1009-84AA-E6FC5D38D0F8}"/>
              </a:ext>
            </a:extLst>
          </p:cNvPr>
          <p:cNvPicPr>
            <a:picLocks noChangeAspect="1"/>
          </p:cNvPicPr>
          <p:nvPr/>
        </p:nvPicPr>
        <p:blipFill>
          <a:blip r:embed="rId4"/>
          <a:stretch>
            <a:fillRect/>
          </a:stretch>
        </p:blipFill>
        <p:spPr>
          <a:xfrm>
            <a:off x="7990507" y="3190059"/>
            <a:ext cx="3289335" cy="3498238"/>
          </a:xfrm>
          <a:prstGeom prst="rect">
            <a:avLst/>
          </a:prstGeom>
        </p:spPr>
      </p:pic>
    </p:spTree>
    <p:extLst>
      <p:ext uri="{BB962C8B-B14F-4D97-AF65-F5344CB8AC3E}">
        <p14:creationId xmlns:p14="http://schemas.microsoft.com/office/powerpoint/2010/main" val="422342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C6252-DABB-7B62-8A48-4FA0CD175505}"/>
              </a:ext>
            </a:extLst>
          </p:cNvPr>
          <p:cNvSpPr>
            <a:spLocks noGrp="1"/>
          </p:cNvSpPr>
          <p:nvPr>
            <p:ph type="ctrTitle"/>
          </p:nvPr>
        </p:nvSpPr>
        <p:spPr>
          <a:xfrm>
            <a:off x="716024" y="168676"/>
            <a:ext cx="8915399" cy="658142"/>
          </a:xfrm>
        </p:spPr>
        <p:txBody>
          <a:bodyPr>
            <a:normAutofit/>
          </a:bodyPr>
          <a:lstStyle/>
          <a:p>
            <a:r>
              <a:rPr lang="fr-FR" sz="3600" dirty="0">
                <a:solidFill>
                  <a:srgbClr val="C00000"/>
                </a:solidFill>
                <a:latin typeface="Arial" panose="020B0604020202020204" pitchFamily="34" charset="0"/>
                <a:cs typeface="Arial" panose="020B0604020202020204" pitchFamily="34" charset="0"/>
              </a:rPr>
              <a:t>Projet éolien EURUS CORROBERT</a:t>
            </a:r>
          </a:p>
        </p:txBody>
      </p:sp>
      <p:sp>
        <p:nvSpPr>
          <p:cNvPr id="3" name="Sous-titre 2">
            <a:extLst>
              <a:ext uri="{FF2B5EF4-FFF2-40B4-BE49-F238E27FC236}">
                <a16:creationId xmlns:a16="http://schemas.microsoft.com/office/drawing/2014/main" id="{8AC1AA7E-D7AD-563D-FD75-9D3FF5C21694}"/>
              </a:ext>
            </a:extLst>
          </p:cNvPr>
          <p:cNvSpPr>
            <a:spLocks noGrp="1"/>
          </p:cNvSpPr>
          <p:nvPr>
            <p:ph type="subTitle" idx="1"/>
          </p:nvPr>
        </p:nvSpPr>
        <p:spPr>
          <a:xfrm>
            <a:off x="5474457" y="826818"/>
            <a:ext cx="6590298" cy="451569"/>
          </a:xfrm>
        </p:spPr>
        <p:txBody>
          <a:bodyPr>
            <a:normAutofit/>
          </a:bodyPr>
          <a:lstStyle/>
          <a:p>
            <a:r>
              <a:rPr lang="fr-FR" dirty="0" err="1">
                <a:latin typeface="Arial" panose="020B0604020202020204" pitchFamily="34" charset="0"/>
                <a:cs typeface="Arial" panose="020B0604020202020204" pitchFamily="34" charset="0"/>
              </a:rPr>
              <a:t>Calycé</a:t>
            </a:r>
            <a:r>
              <a:rPr lang="fr-FR" dirty="0">
                <a:latin typeface="Arial" panose="020B0604020202020204" pitchFamily="34" charset="0"/>
                <a:cs typeface="Arial" panose="020B0604020202020204" pitchFamily="34" charset="0"/>
              </a:rPr>
              <a:t> Développement pour </a:t>
            </a:r>
            <a:r>
              <a:rPr lang="fr-FR" b="1" dirty="0">
                <a:solidFill>
                  <a:srgbClr val="7030A0"/>
                </a:solidFill>
                <a:latin typeface="Arial" panose="020B0604020202020204" pitchFamily="34" charset="0"/>
                <a:cs typeface="Arial" panose="020B0604020202020204" pitchFamily="34" charset="0"/>
              </a:rPr>
              <a:t>ROMANDE ENERGIE </a:t>
            </a:r>
            <a:r>
              <a:rPr lang="fr-FR" dirty="0">
                <a:latin typeface="Arial" panose="020B0604020202020204" pitchFamily="34" charset="0"/>
                <a:cs typeface="Arial" panose="020B0604020202020204" pitchFamily="34" charset="0"/>
              </a:rPr>
              <a:t>(SUISSE)</a:t>
            </a:r>
          </a:p>
        </p:txBody>
      </p:sp>
      <p:pic>
        <p:nvPicPr>
          <p:cNvPr id="7" name="Image 6">
            <a:extLst>
              <a:ext uri="{FF2B5EF4-FFF2-40B4-BE49-F238E27FC236}">
                <a16:creationId xmlns:a16="http://schemas.microsoft.com/office/drawing/2014/main" id="{846C9F5B-8FF7-F683-4B99-E3C20AF3C694}"/>
              </a:ext>
            </a:extLst>
          </p:cNvPr>
          <p:cNvPicPr>
            <a:picLocks noChangeAspect="1"/>
          </p:cNvPicPr>
          <p:nvPr/>
        </p:nvPicPr>
        <p:blipFill>
          <a:blip r:embed="rId2"/>
          <a:stretch>
            <a:fillRect/>
          </a:stretch>
        </p:blipFill>
        <p:spPr>
          <a:xfrm>
            <a:off x="1837288" y="4348838"/>
            <a:ext cx="3128121" cy="2250721"/>
          </a:xfrm>
          <a:prstGeom prst="rect">
            <a:avLst/>
          </a:prstGeom>
        </p:spPr>
      </p:pic>
      <p:pic>
        <p:nvPicPr>
          <p:cNvPr id="9" name="Image 8">
            <a:extLst>
              <a:ext uri="{FF2B5EF4-FFF2-40B4-BE49-F238E27FC236}">
                <a16:creationId xmlns:a16="http://schemas.microsoft.com/office/drawing/2014/main" id="{1DDA07A2-02E6-84F4-085C-E2D432C6E05D}"/>
              </a:ext>
            </a:extLst>
          </p:cNvPr>
          <p:cNvPicPr>
            <a:picLocks noChangeAspect="1"/>
          </p:cNvPicPr>
          <p:nvPr/>
        </p:nvPicPr>
        <p:blipFill>
          <a:blip r:embed="rId3"/>
          <a:stretch>
            <a:fillRect/>
          </a:stretch>
        </p:blipFill>
        <p:spPr>
          <a:xfrm>
            <a:off x="5173723" y="2046962"/>
            <a:ext cx="6818052" cy="3821778"/>
          </a:xfrm>
          <a:prstGeom prst="rect">
            <a:avLst/>
          </a:prstGeom>
        </p:spPr>
      </p:pic>
      <p:sp>
        <p:nvSpPr>
          <p:cNvPr id="10" name="ZoneTexte 9">
            <a:extLst>
              <a:ext uri="{FF2B5EF4-FFF2-40B4-BE49-F238E27FC236}">
                <a16:creationId xmlns:a16="http://schemas.microsoft.com/office/drawing/2014/main" id="{6D055F1F-79FE-B322-32BA-8EAFEE940F98}"/>
              </a:ext>
            </a:extLst>
          </p:cNvPr>
          <p:cNvSpPr txBox="1"/>
          <p:nvPr/>
        </p:nvSpPr>
        <p:spPr>
          <a:xfrm>
            <a:off x="1014191" y="980201"/>
            <a:ext cx="3602197" cy="707886"/>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2 sites étudiés de 4 éoliennes de 5,6 MW = 22,4 MW</a:t>
            </a:r>
          </a:p>
        </p:txBody>
      </p:sp>
      <p:pic>
        <p:nvPicPr>
          <p:cNvPr id="12" name="Image 11">
            <a:extLst>
              <a:ext uri="{FF2B5EF4-FFF2-40B4-BE49-F238E27FC236}">
                <a16:creationId xmlns:a16="http://schemas.microsoft.com/office/drawing/2014/main" id="{184982B4-E918-CB9D-B1FE-B7F96DE6EEDA}"/>
              </a:ext>
            </a:extLst>
          </p:cNvPr>
          <p:cNvPicPr>
            <a:picLocks noChangeAspect="1"/>
          </p:cNvPicPr>
          <p:nvPr/>
        </p:nvPicPr>
        <p:blipFill>
          <a:blip r:embed="rId4"/>
          <a:stretch>
            <a:fillRect/>
          </a:stretch>
        </p:blipFill>
        <p:spPr>
          <a:xfrm>
            <a:off x="1573160" y="1841470"/>
            <a:ext cx="3043228" cy="2250721"/>
          </a:xfrm>
          <a:prstGeom prst="rect">
            <a:avLst/>
          </a:prstGeom>
        </p:spPr>
      </p:pic>
      <p:sp>
        <p:nvSpPr>
          <p:cNvPr id="13" name="ZoneTexte 12">
            <a:extLst>
              <a:ext uri="{FF2B5EF4-FFF2-40B4-BE49-F238E27FC236}">
                <a16:creationId xmlns:a16="http://schemas.microsoft.com/office/drawing/2014/main" id="{079D6EFB-0917-7276-0886-BEC60C8EC13C}"/>
              </a:ext>
            </a:extLst>
          </p:cNvPr>
          <p:cNvSpPr txBox="1"/>
          <p:nvPr/>
        </p:nvSpPr>
        <p:spPr>
          <a:xfrm>
            <a:off x="1857657" y="2457023"/>
            <a:ext cx="3022859" cy="261610"/>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Comparaison CORROBERT et MONTMIRAIL</a:t>
            </a:r>
          </a:p>
        </p:txBody>
      </p:sp>
      <p:sp>
        <p:nvSpPr>
          <p:cNvPr id="15" name="ZoneTexte 14">
            <a:extLst>
              <a:ext uri="{FF2B5EF4-FFF2-40B4-BE49-F238E27FC236}">
                <a16:creationId xmlns:a16="http://schemas.microsoft.com/office/drawing/2014/main" id="{19CB1C39-EDC9-5CF3-9785-3CC00A47C437}"/>
              </a:ext>
            </a:extLst>
          </p:cNvPr>
          <p:cNvSpPr txBox="1"/>
          <p:nvPr/>
        </p:nvSpPr>
        <p:spPr>
          <a:xfrm>
            <a:off x="6864658" y="1300294"/>
            <a:ext cx="6094520" cy="369332"/>
          </a:xfrm>
          <a:prstGeom prst="rect">
            <a:avLst/>
          </a:prstGeom>
          <a:noFill/>
        </p:spPr>
        <p:txBody>
          <a:bodyPr wrap="square">
            <a:spAutoFit/>
          </a:bodyPr>
          <a:lstStyle/>
          <a:p>
            <a:r>
              <a:rPr lang="fr-FR" sz="1800" dirty="0">
                <a:latin typeface="Arial" panose="020B0604020202020204" pitchFamily="34" charset="0"/>
                <a:cs typeface="Arial" panose="020B0604020202020204" pitchFamily="34" charset="0"/>
              </a:rPr>
              <a:t>Hauteur 165 ou 180 mètres</a:t>
            </a:r>
          </a:p>
        </p:txBody>
      </p:sp>
    </p:spTree>
    <p:extLst>
      <p:ext uri="{BB962C8B-B14F-4D97-AF65-F5344CB8AC3E}">
        <p14:creationId xmlns:p14="http://schemas.microsoft.com/office/powerpoint/2010/main" val="1865171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AC1AA7E-D7AD-563D-FD75-9D3FF5C21694}"/>
              </a:ext>
            </a:extLst>
          </p:cNvPr>
          <p:cNvSpPr>
            <a:spLocks noGrp="1"/>
          </p:cNvSpPr>
          <p:nvPr>
            <p:ph type="subTitle" idx="1"/>
          </p:nvPr>
        </p:nvSpPr>
        <p:spPr>
          <a:xfrm>
            <a:off x="1807978" y="322684"/>
            <a:ext cx="9732993" cy="352020"/>
          </a:xfrm>
        </p:spPr>
        <p:txBody>
          <a:bodyPr>
            <a:normAutofit fontScale="85000" lnSpcReduction="10000"/>
          </a:bodyPr>
          <a:lstStyle/>
          <a:p>
            <a:pPr>
              <a:lnSpc>
                <a:spcPct val="80000"/>
              </a:lnSpc>
            </a:pPr>
            <a:r>
              <a:rPr lang="fr-FR" sz="2400" dirty="0">
                <a:solidFill>
                  <a:srgbClr val="C00000"/>
                </a:solidFill>
                <a:latin typeface="Arial" panose="020B0604020202020204" pitchFamily="34" charset="0"/>
                <a:cs typeface="Arial" panose="020B0604020202020204" pitchFamily="34" charset="0"/>
              </a:rPr>
              <a:t>Projet éolien Les RIEUX  4 éoliennes de 3,6 MW  hauteur 150 m en bout de pale</a:t>
            </a:r>
          </a:p>
        </p:txBody>
      </p:sp>
      <p:pic>
        <p:nvPicPr>
          <p:cNvPr id="5" name="Image 4">
            <a:extLst>
              <a:ext uri="{FF2B5EF4-FFF2-40B4-BE49-F238E27FC236}">
                <a16:creationId xmlns:a16="http://schemas.microsoft.com/office/drawing/2014/main" id="{7FE105F1-4987-D775-2EAC-E9C0A4C9FCE3}"/>
              </a:ext>
            </a:extLst>
          </p:cNvPr>
          <p:cNvPicPr>
            <a:picLocks noChangeAspect="1"/>
          </p:cNvPicPr>
          <p:nvPr/>
        </p:nvPicPr>
        <p:blipFill>
          <a:blip r:embed="rId2"/>
          <a:stretch>
            <a:fillRect/>
          </a:stretch>
        </p:blipFill>
        <p:spPr>
          <a:xfrm>
            <a:off x="5438220" y="1169909"/>
            <a:ext cx="6379463" cy="5621507"/>
          </a:xfrm>
          <a:prstGeom prst="rect">
            <a:avLst/>
          </a:prstGeom>
        </p:spPr>
      </p:pic>
      <p:sp>
        <p:nvSpPr>
          <p:cNvPr id="6" name="ZoneTexte 5">
            <a:extLst>
              <a:ext uri="{FF2B5EF4-FFF2-40B4-BE49-F238E27FC236}">
                <a16:creationId xmlns:a16="http://schemas.microsoft.com/office/drawing/2014/main" id="{D5C6BAA0-7F9E-F457-C67C-674208C15D1E}"/>
              </a:ext>
            </a:extLst>
          </p:cNvPr>
          <p:cNvSpPr txBox="1"/>
          <p:nvPr/>
        </p:nvSpPr>
        <p:spPr>
          <a:xfrm>
            <a:off x="1745833" y="5051393"/>
            <a:ext cx="3341072" cy="1384995"/>
          </a:xfrm>
          <a:prstGeom prst="rect">
            <a:avLst/>
          </a:prstGeom>
          <a:noFill/>
        </p:spPr>
        <p:txBody>
          <a:bodyPr wrap="square" rtlCol="0">
            <a:spAutoFit/>
          </a:bodyPr>
          <a:lstStyle/>
          <a:p>
            <a:r>
              <a:rPr lang="fr-FR" sz="1200" dirty="0">
                <a:solidFill>
                  <a:srgbClr val="202328"/>
                </a:solidFill>
                <a:effectLst/>
                <a:latin typeface="Arial" panose="020B0604020202020204" pitchFamily="34" charset="0"/>
                <a:ea typeface="Times New Roman" panose="02020603050405020304" pitchFamily="18" charset="0"/>
                <a:cs typeface="Arial" panose="020B0604020202020204" pitchFamily="34" charset="0"/>
              </a:rPr>
              <a:t>Production 14,4 x 20% (facteur de charge) =2,88 MWh x 24heures x 365j =</a:t>
            </a:r>
          </a:p>
          <a:p>
            <a:r>
              <a:rPr lang="fr-FR" sz="1200" dirty="0">
                <a:solidFill>
                  <a:srgbClr val="202328"/>
                </a:solidFill>
                <a:latin typeface="Arial" panose="020B0604020202020204" pitchFamily="34" charset="0"/>
                <a:cs typeface="Arial" panose="020B0604020202020204" pitchFamily="34" charset="0"/>
              </a:rPr>
              <a:t>25 230 000 KWh</a:t>
            </a:r>
          </a:p>
          <a:p>
            <a:r>
              <a:rPr lang="fr-FR" sz="1200" dirty="0">
                <a:solidFill>
                  <a:srgbClr val="202328"/>
                </a:solidFill>
                <a:latin typeface="Arial" panose="020B0604020202020204" pitchFamily="34" charset="0"/>
                <a:cs typeface="Arial" panose="020B0604020202020204" pitchFamily="34" charset="0"/>
              </a:rPr>
              <a:t>Un foyer consomme sans chauffage 6500 KWh par an (20 000KWh avec chauffage)</a:t>
            </a:r>
          </a:p>
          <a:p>
            <a:r>
              <a:rPr lang="fr-FR" sz="1200" dirty="0">
                <a:latin typeface="Arial" panose="020B0604020202020204" pitchFamily="34" charset="0"/>
                <a:cs typeface="Arial" panose="020B0604020202020204" pitchFamily="34" charset="0"/>
              </a:rPr>
              <a:t>Donc 3 882 foyers sans chauffage.</a:t>
            </a:r>
          </a:p>
          <a:p>
            <a:r>
              <a:rPr lang="fr-FR" sz="1200" dirty="0">
                <a:latin typeface="Arial" panose="020B0604020202020204" pitchFamily="34" charset="0"/>
                <a:cs typeface="Arial" panose="020B0604020202020204" pitchFamily="34" charset="0"/>
              </a:rPr>
              <a:t>5700 ??????</a:t>
            </a:r>
          </a:p>
        </p:txBody>
      </p:sp>
      <p:pic>
        <p:nvPicPr>
          <p:cNvPr id="9" name="Image 8">
            <a:extLst>
              <a:ext uri="{FF2B5EF4-FFF2-40B4-BE49-F238E27FC236}">
                <a16:creationId xmlns:a16="http://schemas.microsoft.com/office/drawing/2014/main" id="{AFB0AF02-BDDC-0C62-A20E-0721AE69D663}"/>
              </a:ext>
            </a:extLst>
          </p:cNvPr>
          <p:cNvPicPr>
            <a:picLocks noChangeAspect="1"/>
          </p:cNvPicPr>
          <p:nvPr/>
        </p:nvPicPr>
        <p:blipFill>
          <a:blip r:embed="rId3"/>
          <a:stretch>
            <a:fillRect/>
          </a:stretch>
        </p:blipFill>
        <p:spPr>
          <a:xfrm>
            <a:off x="1103883" y="674704"/>
            <a:ext cx="3743325" cy="3390900"/>
          </a:xfrm>
          <a:prstGeom prst="rect">
            <a:avLst/>
          </a:prstGeom>
        </p:spPr>
      </p:pic>
      <p:sp>
        <p:nvSpPr>
          <p:cNvPr id="10" name="ZoneTexte 9">
            <a:extLst>
              <a:ext uri="{FF2B5EF4-FFF2-40B4-BE49-F238E27FC236}">
                <a16:creationId xmlns:a16="http://schemas.microsoft.com/office/drawing/2014/main" id="{2A492640-2FEA-8E0C-F418-207DA3B9C645}"/>
              </a:ext>
            </a:extLst>
          </p:cNvPr>
          <p:cNvSpPr txBox="1"/>
          <p:nvPr/>
        </p:nvSpPr>
        <p:spPr>
          <a:xfrm>
            <a:off x="1873188" y="4118638"/>
            <a:ext cx="2894121"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UNESCO zone d’exclusion</a:t>
            </a:r>
          </a:p>
        </p:txBody>
      </p:sp>
      <p:sp>
        <p:nvSpPr>
          <p:cNvPr id="11" name="ZoneTexte 10">
            <a:extLst>
              <a:ext uri="{FF2B5EF4-FFF2-40B4-BE49-F238E27FC236}">
                <a16:creationId xmlns:a16="http://schemas.microsoft.com/office/drawing/2014/main" id="{24F5016E-9140-0A44-8A89-C8C69B2499E7}"/>
              </a:ext>
            </a:extLst>
          </p:cNvPr>
          <p:cNvSpPr txBox="1"/>
          <p:nvPr/>
        </p:nvSpPr>
        <p:spPr>
          <a:xfrm>
            <a:off x="1873188" y="4418827"/>
            <a:ext cx="2450237" cy="369332"/>
          </a:xfrm>
          <a:prstGeom prst="rect">
            <a:avLst/>
          </a:prstGeom>
          <a:noFill/>
        </p:spPr>
        <p:txBody>
          <a:bodyPr wrap="square" rtlCol="0">
            <a:spAutoFit/>
          </a:bodyPr>
          <a:lstStyle/>
          <a:p>
            <a:r>
              <a:rPr lang="fr-FR" dirty="0"/>
              <a:t>Couloir migratoire</a:t>
            </a:r>
          </a:p>
        </p:txBody>
      </p:sp>
      <p:sp>
        <p:nvSpPr>
          <p:cNvPr id="2" name="ZoneTexte 1">
            <a:extLst>
              <a:ext uri="{FF2B5EF4-FFF2-40B4-BE49-F238E27FC236}">
                <a16:creationId xmlns:a16="http://schemas.microsoft.com/office/drawing/2014/main" id="{2F134AFD-288D-F31F-C94F-1C030102BC74}"/>
              </a:ext>
            </a:extLst>
          </p:cNvPr>
          <p:cNvSpPr txBox="1"/>
          <p:nvPr/>
        </p:nvSpPr>
        <p:spPr>
          <a:xfrm>
            <a:off x="6711517" y="674704"/>
            <a:ext cx="3672505" cy="369332"/>
          </a:xfrm>
          <a:prstGeom prst="rect">
            <a:avLst/>
          </a:prstGeom>
          <a:noFill/>
        </p:spPr>
        <p:txBody>
          <a:bodyPr wrap="square" rtlCol="0">
            <a:spAutoFit/>
          </a:bodyPr>
          <a:lstStyle/>
          <a:p>
            <a:r>
              <a:rPr lang="fr-FR" dirty="0">
                <a:solidFill>
                  <a:schemeClr val="tx1">
                    <a:lumMod val="65000"/>
                    <a:lumOff val="35000"/>
                  </a:schemeClr>
                </a:solidFill>
                <a:latin typeface="Arial" panose="020B0604020202020204" pitchFamily="34" charset="0"/>
                <a:cs typeface="Arial" panose="020B0604020202020204" pitchFamily="34" charset="0"/>
              </a:rPr>
              <a:t>VALECO – </a:t>
            </a:r>
            <a:r>
              <a:rPr lang="fr-FR" b="1" dirty="0" err="1">
                <a:solidFill>
                  <a:srgbClr val="7030A0"/>
                </a:solidFill>
                <a:latin typeface="Arial" panose="020B0604020202020204" pitchFamily="34" charset="0"/>
                <a:cs typeface="Arial" panose="020B0604020202020204" pitchFamily="34" charset="0"/>
              </a:rPr>
              <a:t>EnBW</a:t>
            </a:r>
            <a:r>
              <a:rPr lang="fr-FR" dirty="0">
                <a:solidFill>
                  <a:schemeClr val="tx1">
                    <a:lumMod val="65000"/>
                    <a:lumOff val="35000"/>
                  </a:schemeClr>
                </a:solidFill>
                <a:latin typeface="Arial" panose="020B0604020202020204" pitchFamily="34" charset="0"/>
                <a:cs typeface="Arial" panose="020B0604020202020204" pitchFamily="34" charset="0"/>
              </a:rPr>
              <a:t> (Allemagne</a:t>
            </a:r>
            <a:r>
              <a:rPr lang="fr-FR" dirty="0"/>
              <a:t>)</a:t>
            </a:r>
          </a:p>
        </p:txBody>
      </p:sp>
    </p:spTree>
    <p:extLst>
      <p:ext uri="{BB962C8B-B14F-4D97-AF65-F5344CB8AC3E}">
        <p14:creationId xmlns:p14="http://schemas.microsoft.com/office/powerpoint/2010/main" val="1397912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792232-DBB9-AE80-45EC-D22740693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949" y="1381111"/>
            <a:ext cx="9492352" cy="5339285"/>
          </a:xfrm>
          <a:prstGeom prst="rect">
            <a:avLst/>
          </a:prstGeom>
        </p:spPr>
      </p:pic>
      <p:sp>
        <p:nvSpPr>
          <p:cNvPr id="6" name="ZoneTexte 5">
            <a:extLst>
              <a:ext uri="{FF2B5EF4-FFF2-40B4-BE49-F238E27FC236}">
                <a16:creationId xmlns:a16="http://schemas.microsoft.com/office/drawing/2014/main" id="{41FBA99C-8286-08A4-39D4-4AF185335361}"/>
              </a:ext>
            </a:extLst>
          </p:cNvPr>
          <p:cNvSpPr txBox="1"/>
          <p:nvPr/>
        </p:nvSpPr>
        <p:spPr>
          <a:xfrm>
            <a:off x="2157272" y="522347"/>
            <a:ext cx="9312677" cy="338554"/>
          </a:xfrm>
          <a:prstGeom prst="rect">
            <a:avLst/>
          </a:prstGeom>
          <a:noFill/>
        </p:spPr>
        <p:txBody>
          <a:bodyPr wrap="square">
            <a:spAutoFit/>
          </a:bodyPr>
          <a:lstStyle/>
          <a:p>
            <a:pPr>
              <a:lnSpc>
                <a:spcPct val="80000"/>
              </a:lnSpc>
            </a:pPr>
            <a:r>
              <a:rPr lang="fr-FR" sz="2000" dirty="0">
                <a:solidFill>
                  <a:srgbClr val="C00000"/>
                </a:solidFill>
                <a:latin typeface="Arial" panose="020B0604020202020204" pitchFamily="34" charset="0"/>
                <a:cs typeface="Arial" panose="020B0604020202020204" pitchFamily="34" charset="0"/>
              </a:rPr>
              <a:t>Projet éolien Les RIEUX  4 éoliennes de 3,6 MW  hauteur 150 m en bout de pale</a:t>
            </a:r>
          </a:p>
        </p:txBody>
      </p:sp>
      <p:sp>
        <p:nvSpPr>
          <p:cNvPr id="8" name="ZoneTexte 7">
            <a:extLst>
              <a:ext uri="{FF2B5EF4-FFF2-40B4-BE49-F238E27FC236}">
                <a16:creationId xmlns:a16="http://schemas.microsoft.com/office/drawing/2014/main" id="{1AFD24B5-64AB-9234-8573-A7497210F5C3}"/>
              </a:ext>
            </a:extLst>
          </p:cNvPr>
          <p:cNvSpPr txBox="1"/>
          <p:nvPr/>
        </p:nvSpPr>
        <p:spPr>
          <a:xfrm>
            <a:off x="3579919" y="1617501"/>
            <a:ext cx="6602767" cy="400110"/>
          </a:xfrm>
          <a:prstGeom prst="rect">
            <a:avLst/>
          </a:prstGeom>
          <a:noFill/>
        </p:spPr>
        <p:txBody>
          <a:bodyPr wrap="square">
            <a:spAutoFit/>
          </a:bodyPr>
          <a:lstStyle/>
          <a:p>
            <a:pPr marL="355600" algn="ctr"/>
            <a:r>
              <a:rPr lang="fr-FR" altLang="fr-FR" sz="2000" b="1" dirty="0">
                <a:solidFill>
                  <a:schemeClr val="tx1"/>
                </a:solidFill>
                <a:latin typeface="Arial" panose="020B0604020202020204" pitchFamily="34" charset="0"/>
                <a:ea typeface="Cambria" panose="02040503050406030204" pitchFamily="18" charset="0"/>
                <a:cs typeface="Arial" panose="020B0604020202020204" pitchFamily="34" charset="0"/>
              </a:rPr>
              <a:t>Le mât de mesure de 100m déjà largement visible</a:t>
            </a:r>
            <a:endParaRPr lang="fr-FR"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909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94AA25-33DB-A23E-D5DC-92087BF1E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2581" y="1329917"/>
            <a:ext cx="9536763" cy="5363846"/>
          </a:xfrm>
          <a:prstGeom prst="rect">
            <a:avLst/>
          </a:prstGeom>
        </p:spPr>
      </p:pic>
      <p:sp>
        <p:nvSpPr>
          <p:cNvPr id="6" name="ZoneTexte 5">
            <a:extLst>
              <a:ext uri="{FF2B5EF4-FFF2-40B4-BE49-F238E27FC236}">
                <a16:creationId xmlns:a16="http://schemas.microsoft.com/office/drawing/2014/main" id="{7D5B5D50-8BCF-72F2-E439-B899DB49AFCE}"/>
              </a:ext>
            </a:extLst>
          </p:cNvPr>
          <p:cNvSpPr txBox="1"/>
          <p:nvPr/>
        </p:nvSpPr>
        <p:spPr>
          <a:xfrm>
            <a:off x="2834196" y="398060"/>
            <a:ext cx="8360546" cy="313932"/>
          </a:xfrm>
          <a:prstGeom prst="rect">
            <a:avLst/>
          </a:prstGeom>
          <a:noFill/>
        </p:spPr>
        <p:txBody>
          <a:bodyPr wrap="square">
            <a:spAutoFit/>
          </a:bodyPr>
          <a:lstStyle/>
          <a:p>
            <a:pPr>
              <a:lnSpc>
                <a:spcPct val="80000"/>
              </a:lnSpc>
            </a:pPr>
            <a:r>
              <a:rPr lang="fr-FR" sz="1800" dirty="0">
                <a:solidFill>
                  <a:srgbClr val="C00000"/>
                </a:solidFill>
                <a:latin typeface="Arial" panose="020B0604020202020204" pitchFamily="34" charset="0"/>
                <a:cs typeface="Arial" panose="020B0604020202020204" pitchFamily="34" charset="0"/>
              </a:rPr>
              <a:t>Projet éolien Les RIEUX  4 éoliennes de 3,6 MW  hauteur 150 m en bout de pale</a:t>
            </a:r>
          </a:p>
        </p:txBody>
      </p:sp>
      <p:sp>
        <p:nvSpPr>
          <p:cNvPr id="8" name="ZoneTexte 7">
            <a:extLst>
              <a:ext uri="{FF2B5EF4-FFF2-40B4-BE49-F238E27FC236}">
                <a16:creationId xmlns:a16="http://schemas.microsoft.com/office/drawing/2014/main" id="{F3B21397-5E5B-A67A-1F6A-635571FE85BB}"/>
              </a:ext>
            </a:extLst>
          </p:cNvPr>
          <p:cNvSpPr txBox="1"/>
          <p:nvPr/>
        </p:nvSpPr>
        <p:spPr>
          <a:xfrm>
            <a:off x="3710865" y="836288"/>
            <a:ext cx="6128553" cy="369332"/>
          </a:xfrm>
          <a:prstGeom prst="rect">
            <a:avLst/>
          </a:prstGeom>
          <a:noFill/>
        </p:spPr>
        <p:txBody>
          <a:bodyPr wrap="square" rtlCol="0">
            <a:spAutoFit/>
          </a:bodyPr>
          <a:lstStyle/>
          <a:p>
            <a:r>
              <a:rPr lang="fr-FR" dirty="0" err="1">
                <a:solidFill>
                  <a:srgbClr val="7030A0"/>
                </a:solidFill>
              </a:rPr>
              <a:t>Covisibilité</a:t>
            </a:r>
            <a:r>
              <a:rPr lang="fr-FR" dirty="0">
                <a:solidFill>
                  <a:srgbClr val="7030A0"/>
                </a:solidFill>
              </a:rPr>
              <a:t> actuelle au sud             C’est déjà TROP </a:t>
            </a:r>
            <a:r>
              <a:rPr lang="fr-FR" dirty="0"/>
              <a:t>!</a:t>
            </a:r>
          </a:p>
        </p:txBody>
      </p:sp>
    </p:spTree>
    <p:extLst>
      <p:ext uri="{BB962C8B-B14F-4D97-AF65-F5344CB8AC3E}">
        <p14:creationId xmlns:p14="http://schemas.microsoft.com/office/powerpoint/2010/main" val="4174135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A06757D-5D22-5BD4-7674-0EAC090F8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8495" y="1159310"/>
            <a:ext cx="9916357" cy="5577125"/>
          </a:xfrm>
          <a:prstGeom prst="rect">
            <a:avLst/>
          </a:prstGeom>
        </p:spPr>
      </p:pic>
      <p:sp>
        <p:nvSpPr>
          <p:cNvPr id="6" name="ZoneTexte 5">
            <a:extLst>
              <a:ext uri="{FF2B5EF4-FFF2-40B4-BE49-F238E27FC236}">
                <a16:creationId xmlns:a16="http://schemas.microsoft.com/office/drawing/2014/main" id="{DD1AA119-9FD2-9800-E565-533ED235EA66}"/>
              </a:ext>
            </a:extLst>
          </p:cNvPr>
          <p:cNvSpPr txBox="1"/>
          <p:nvPr/>
        </p:nvSpPr>
        <p:spPr>
          <a:xfrm>
            <a:off x="2633337" y="222051"/>
            <a:ext cx="8786674" cy="313932"/>
          </a:xfrm>
          <a:prstGeom prst="rect">
            <a:avLst/>
          </a:prstGeom>
          <a:noFill/>
        </p:spPr>
        <p:txBody>
          <a:bodyPr wrap="square">
            <a:spAutoFit/>
          </a:bodyPr>
          <a:lstStyle/>
          <a:p>
            <a:pPr>
              <a:lnSpc>
                <a:spcPct val="80000"/>
              </a:lnSpc>
            </a:pPr>
            <a:r>
              <a:rPr lang="fr-FR" sz="1800" dirty="0">
                <a:solidFill>
                  <a:srgbClr val="C00000"/>
                </a:solidFill>
                <a:latin typeface="Arial" panose="020B0604020202020204" pitchFamily="34" charset="0"/>
                <a:cs typeface="Arial" panose="020B0604020202020204" pitchFamily="34" charset="0"/>
              </a:rPr>
              <a:t>Projet éolien Les RIEUX  4 éoliennes de 3,6 MW  hauteur 150 m en bout de pale</a:t>
            </a:r>
          </a:p>
        </p:txBody>
      </p:sp>
      <p:sp>
        <p:nvSpPr>
          <p:cNvPr id="7" name="ZoneTexte 6">
            <a:extLst>
              <a:ext uri="{FF2B5EF4-FFF2-40B4-BE49-F238E27FC236}">
                <a16:creationId xmlns:a16="http://schemas.microsoft.com/office/drawing/2014/main" id="{3530CFA5-75EF-2968-F482-470192EE68D9}"/>
              </a:ext>
            </a:extLst>
          </p:cNvPr>
          <p:cNvSpPr txBox="1"/>
          <p:nvPr/>
        </p:nvSpPr>
        <p:spPr>
          <a:xfrm>
            <a:off x="3728622" y="647591"/>
            <a:ext cx="7048870" cy="400110"/>
          </a:xfrm>
          <a:prstGeom prst="rect">
            <a:avLst/>
          </a:prstGeom>
          <a:noFill/>
        </p:spPr>
        <p:txBody>
          <a:bodyPr wrap="square" rtlCol="0">
            <a:spAutoFit/>
          </a:bodyPr>
          <a:lstStyle/>
          <a:p>
            <a:r>
              <a:rPr lang="fr-FR" sz="2000" dirty="0">
                <a:solidFill>
                  <a:srgbClr val="7030A0"/>
                </a:solidFill>
                <a:latin typeface="Arial" panose="020B0604020202020204" pitchFamily="34" charset="0"/>
                <a:cs typeface="Arial" panose="020B0604020202020204" pitchFamily="34" charset="0"/>
              </a:rPr>
              <a:t>Notre belle vallée 1,2,3,4 éoliennes et combien d’autres ?</a:t>
            </a:r>
          </a:p>
        </p:txBody>
      </p:sp>
    </p:spTree>
    <p:extLst>
      <p:ext uri="{BB962C8B-B14F-4D97-AF65-F5344CB8AC3E}">
        <p14:creationId xmlns:p14="http://schemas.microsoft.com/office/powerpoint/2010/main" val="1776894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D153E46-3312-7F68-759E-88F16056670A}"/>
              </a:ext>
            </a:extLst>
          </p:cNvPr>
          <p:cNvSpPr>
            <a:spLocks noGrp="1"/>
          </p:cNvSpPr>
          <p:nvPr>
            <p:ph type="subTitle" idx="1"/>
          </p:nvPr>
        </p:nvSpPr>
        <p:spPr>
          <a:xfrm>
            <a:off x="2406333" y="898104"/>
            <a:ext cx="8915399" cy="1126283"/>
          </a:xfrm>
        </p:spPr>
        <p:txBody>
          <a:bodyPr>
            <a:normAutofit fontScale="85000" lnSpcReduction="10000"/>
          </a:bodyPr>
          <a:lstStyle/>
          <a:p>
            <a:r>
              <a:rPr lang="fr-FR" sz="2200" dirty="0">
                <a:latin typeface="Arial" panose="020B0604020202020204" pitchFamily="34" charset="0"/>
                <a:cs typeface="Arial" panose="020B0604020202020204" pitchFamily="34" charset="0"/>
              </a:rPr>
              <a:t>CCBC  2021 : 184 800 € pour 7 838 habitants INSEE 2021 soit 23,57€ par HAB</a:t>
            </a:r>
          </a:p>
          <a:p>
            <a:r>
              <a:rPr lang="fr-FR" sz="2200" dirty="0">
                <a:latin typeface="Arial" panose="020B0604020202020204" pitchFamily="34" charset="0"/>
                <a:cs typeface="Arial" panose="020B0604020202020204" pitchFamily="34" charset="0"/>
              </a:rPr>
              <a:t>(Imposition Forfaitaire des Entreprises de Réseaux) en plus  CFE : cotisation foncière des entreprises + TFPB (taxe foncière propriétés bâties) </a:t>
            </a:r>
          </a:p>
          <a:p>
            <a:endParaRPr lang="fr-FR" dirty="0"/>
          </a:p>
        </p:txBody>
      </p:sp>
      <p:sp>
        <p:nvSpPr>
          <p:cNvPr id="5" name="Titre 4">
            <a:extLst>
              <a:ext uri="{FF2B5EF4-FFF2-40B4-BE49-F238E27FC236}">
                <a16:creationId xmlns:a16="http://schemas.microsoft.com/office/drawing/2014/main" id="{6138D4CE-75BB-99C9-892E-F2FD05234790}"/>
              </a:ext>
            </a:extLst>
          </p:cNvPr>
          <p:cNvSpPr>
            <a:spLocks noGrp="1"/>
          </p:cNvSpPr>
          <p:nvPr>
            <p:ph type="ctrTitle"/>
          </p:nvPr>
        </p:nvSpPr>
        <p:spPr>
          <a:xfrm>
            <a:off x="2240280" y="229596"/>
            <a:ext cx="8915399" cy="668508"/>
          </a:xfrm>
        </p:spPr>
        <p:txBody>
          <a:bodyPr>
            <a:normAutofit fontScale="90000"/>
          </a:bodyPr>
          <a:lstStyle/>
          <a:p>
            <a:pPr algn="ctr"/>
            <a:br>
              <a:rPr lang="fr-FR" dirty="0">
                <a:solidFill>
                  <a:srgbClr val="C00000"/>
                </a:solidFill>
              </a:rPr>
            </a:br>
            <a:br>
              <a:rPr lang="fr-FR" dirty="0">
                <a:solidFill>
                  <a:srgbClr val="C00000"/>
                </a:solidFill>
              </a:rPr>
            </a:br>
            <a:br>
              <a:rPr lang="fr-FR" dirty="0">
                <a:solidFill>
                  <a:srgbClr val="C00000"/>
                </a:solidFill>
              </a:rPr>
            </a:br>
            <a:br>
              <a:rPr lang="fr-FR" dirty="0">
                <a:solidFill>
                  <a:srgbClr val="C00000"/>
                </a:solidFill>
              </a:rPr>
            </a:br>
            <a:br>
              <a:rPr lang="fr-FR" dirty="0">
                <a:solidFill>
                  <a:srgbClr val="C00000"/>
                </a:solidFill>
              </a:rPr>
            </a:br>
            <a:r>
              <a:rPr lang="fr-FR" sz="2700" dirty="0">
                <a:solidFill>
                  <a:srgbClr val="C00000"/>
                </a:solidFill>
                <a:latin typeface="Arial" panose="020B0604020202020204" pitchFamily="34" charset="0"/>
                <a:cs typeface="Arial" panose="020B0604020202020204" pitchFamily="34" charset="0"/>
              </a:rPr>
              <a:t>Retombées économiques des taxes</a:t>
            </a:r>
            <a:br>
              <a:rPr lang="fr-FR" sz="2700" dirty="0">
                <a:solidFill>
                  <a:srgbClr val="C00000"/>
                </a:solidFill>
                <a:latin typeface="Arial" panose="020B0604020202020204" pitchFamily="34" charset="0"/>
                <a:cs typeface="Arial" panose="020B0604020202020204" pitchFamily="34" charset="0"/>
              </a:rPr>
            </a:br>
            <a:r>
              <a:rPr lang="fr-FR" sz="2700" dirty="0">
                <a:solidFill>
                  <a:srgbClr val="C00000"/>
                </a:solidFill>
                <a:latin typeface="Arial" panose="020B0604020202020204" pitchFamily="34" charset="0"/>
                <a:cs typeface="Arial" panose="020B0604020202020204" pitchFamily="34" charset="0"/>
              </a:rPr>
              <a:t>(50%, </a:t>
            </a:r>
            <a:r>
              <a:rPr lang="fr-FR" sz="2700" dirty="0" err="1">
                <a:solidFill>
                  <a:srgbClr val="C00000"/>
                </a:solidFill>
                <a:latin typeface="Arial" panose="020B0604020202020204" pitchFamily="34" charset="0"/>
                <a:cs typeface="Arial" panose="020B0604020202020204" pitchFamily="34" charset="0"/>
              </a:rPr>
              <a:t>comm.comm</a:t>
            </a:r>
            <a:r>
              <a:rPr lang="fr-FR" sz="2700" dirty="0">
                <a:solidFill>
                  <a:srgbClr val="C00000"/>
                </a:solidFill>
                <a:latin typeface="Arial" panose="020B0604020202020204" pitchFamily="34" charset="0"/>
                <a:cs typeface="Arial" panose="020B0604020202020204" pitchFamily="34" charset="0"/>
              </a:rPr>
              <a:t> 20% commune  30% département)</a:t>
            </a:r>
            <a:endParaRPr lang="fr-FR" sz="2700" dirty="0">
              <a:solidFill>
                <a:srgbClr val="C00000"/>
              </a:solidFill>
            </a:endParaRPr>
          </a:p>
        </p:txBody>
      </p:sp>
      <p:graphicFrame>
        <p:nvGraphicFramePr>
          <p:cNvPr id="6" name="Graphique 5">
            <a:extLst>
              <a:ext uri="{FF2B5EF4-FFF2-40B4-BE49-F238E27FC236}">
                <a16:creationId xmlns:a16="http://schemas.microsoft.com/office/drawing/2014/main" id="{08EE1371-93EB-CAE2-B604-7F58C345A034}"/>
              </a:ext>
            </a:extLst>
          </p:cNvPr>
          <p:cNvGraphicFramePr>
            <a:graphicFrameLocks/>
          </p:cNvGraphicFramePr>
          <p:nvPr>
            <p:extLst>
              <p:ext uri="{D42A27DB-BD31-4B8C-83A1-F6EECF244321}">
                <p14:modId xmlns:p14="http://schemas.microsoft.com/office/powerpoint/2010/main" val="2100618080"/>
              </p:ext>
            </p:extLst>
          </p:nvPr>
        </p:nvGraphicFramePr>
        <p:xfrm>
          <a:off x="3520440" y="2024387"/>
          <a:ext cx="6547104" cy="3843338"/>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73F7C32C-D5E9-15D7-AF90-3D8C4E19942F}"/>
              </a:ext>
            </a:extLst>
          </p:cNvPr>
          <p:cNvSpPr txBox="1"/>
          <p:nvPr/>
        </p:nvSpPr>
        <p:spPr>
          <a:xfrm>
            <a:off x="3840480" y="2692895"/>
            <a:ext cx="1453896" cy="369332"/>
          </a:xfrm>
          <a:prstGeom prst="rect">
            <a:avLst/>
          </a:prstGeom>
          <a:noFill/>
        </p:spPr>
        <p:txBody>
          <a:bodyPr wrap="square" rtlCol="0">
            <a:spAutoFit/>
          </a:bodyPr>
          <a:lstStyle/>
          <a:p>
            <a:r>
              <a:rPr lang="fr-FR" dirty="0"/>
              <a:t>COMMUNE</a:t>
            </a:r>
          </a:p>
        </p:txBody>
      </p:sp>
      <p:sp>
        <p:nvSpPr>
          <p:cNvPr id="8" name="ZoneTexte 7">
            <a:extLst>
              <a:ext uri="{FF2B5EF4-FFF2-40B4-BE49-F238E27FC236}">
                <a16:creationId xmlns:a16="http://schemas.microsoft.com/office/drawing/2014/main" id="{5EEF2F70-6E08-7142-756C-BAEA005D44D3}"/>
              </a:ext>
            </a:extLst>
          </p:cNvPr>
          <p:cNvSpPr txBox="1"/>
          <p:nvPr/>
        </p:nvSpPr>
        <p:spPr>
          <a:xfrm>
            <a:off x="9262872" y="3685389"/>
            <a:ext cx="886968" cy="369332"/>
          </a:xfrm>
          <a:prstGeom prst="rect">
            <a:avLst/>
          </a:prstGeom>
          <a:noFill/>
        </p:spPr>
        <p:txBody>
          <a:bodyPr wrap="square" rtlCol="0">
            <a:spAutoFit/>
          </a:bodyPr>
          <a:lstStyle/>
          <a:p>
            <a:r>
              <a:rPr lang="fr-FR" dirty="0"/>
              <a:t>CCBC</a:t>
            </a:r>
          </a:p>
        </p:txBody>
      </p:sp>
      <p:sp>
        <p:nvSpPr>
          <p:cNvPr id="9" name="ZoneTexte 8">
            <a:extLst>
              <a:ext uri="{FF2B5EF4-FFF2-40B4-BE49-F238E27FC236}">
                <a16:creationId xmlns:a16="http://schemas.microsoft.com/office/drawing/2014/main" id="{5171A67D-F7BE-575A-C06C-172ABD4DE105}"/>
              </a:ext>
            </a:extLst>
          </p:cNvPr>
          <p:cNvSpPr txBox="1"/>
          <p:nvPr/>
        </p:nvSpPr>
        <p:spPr>
          <a:xfrm>
            <a:off x="3721608" y="4736592"/>
            <a:ext cx="1060704" cy="369332"/>
          </a:xfrm>
          <a:prstGeom prst="rect">
            <a:avLst/>
          </a:prstGeom>
          <a:noFill/>
        </p:spPr>
        <p:txBody>
          <a:bodyPr wrap="square" rtlCol="0">
            <a:spAutoFit/>
          </a:bodyPr>
          <a:lstStyle/>
          <a:p>
            <a:r>
              <a:rPr lang="fr-FR" dirty="0"/>
              <a:t>MARNE</a:t>
            </a:r>
          </a:p>
        </p:txBody>
      </p:sp>
      <p:sp>
        <p:nvSpPr>
          <p:cNvPr id="10" name="ZoneTexte 9">
            <a:extLst>
              <a:ext uri="{FF2B5EF4-FFF2-40B4-BE49-F238E27FC236}">
                <a16:creationId xmlns:a16="http://schemas.microsoft.com/office/drawing/2014/main" id="{FBB15C2A-E21A-32B1-8FB5-A667A3A3E807}"/>
              </a:ext>
            </a:extLst>
          </p:cNvPr>
          <p:cNvSpPr txBox="1"/>
          <p:nvPr/>
        </p:nvSpPr>
        <p:spPr>
          <a:xfrm>
            <a:off x="2020824" y="5715723"/>
            <a:ext cx="10049256" cy="646331"/>
          </a:xfrm>
          <a:prstGeom prst="rect">
            <a:avLst/>
          </a:prstGeom>
          <a:noFill/>
        </p:spPr>
        <p:txBody>
          <a:bodyPr wrap="square" rtlCol="0">
            <a:spAutoFit/>
          </a:bodyPr>
          <a:lstStyle/>
          <a:p>
            <a:r>
              <a:rPr lang="fr-FR" dirty="0"/>
              <a:t>Pour une commune : autour de 1500€ du MW installé soit pour des 3,6 MW = 5400€ d’IFER  + 1 550€ CFE+TFPB </a:t>
            </a:r>
            <a:r>
              <a:rPr lang="fr-FR" dirty="0">
                <a:solidFill>
                  <a:srgbClr val="C00000"/>
                </a:solidFill>
              </a:rPr>
              <a:t>soit </a:t>
            </a:r>
            <a:r>
              <a:rPr lang="fr-FR" b="1" dirty="0">
                <a:solidFill>
                  <a:srgbClr val="C00000"/>
                </a:solidFill>
              </a:rPr>
              <a:t>6 950 euros pour une éolienne de 3,6MW (BOISSY)</a:t>
            </a:r>
          </a:p>
        </p:txBody>
      </p:sp>
    </p:spTree>
    <p:extLst>
      <p:ext uri="{BB962C8B-B14F-4D97-AF65-F5344CB8AC3E}">
        <p14:creationId xmlns:p14="http://schemas.microsoft.com/office/powerpoint/2010/main" val="3104183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C6252-DABB-7B62-8A48-4FA0CD175505}"/>
              </a:ext>
            </a:extLst>
          </p:cNvPr>
          <p:cNvSpPr>
            <a:spLocks noGrp="1"/>
          </p:cNvSpPr>
          <p:nvPr>
            <p:ph type="ctrTitle"/>
          </p:nvPr>
        </p:nvSpPr>
        <p:spPr>
          <a:xfrm>
            <a:off x="2325100" y="852586"/>
            <a:ext cx="9179511" cy="4044832"/>
          </a:xfrm>
        </p:spPr>
        <p:txBody>
          <a:bodyPr>
            <a:noAutofit/>
          </a:bodyPr>
          <a:lstStyle/>
          <a:p>
            <a:r>
              <a:rPr lang="fr-FR" sz="2000" dirty="0">
                <a:latin typeface="Arial" panose="020B0604020202020204" pitchFamily="34" charset="0"/>
                <a:cs typeface="Arial" panose="020B0604020202020204" pitchFamily="34" charset="0"/>
              </a:rPr>
              <a:t>* Être attentif et </a:t>
            </a:r>
            <a:r>
              <a:rPr lang="fr-FR" sz="2000" dirty="0">
                <a:solidFill>
                  <a:srgbClr val="C00000"/>
                </a:solidFill>
                <a:latin typeface="Arial" panose="020B0604020202020204" pitchFamily="34" charset="0"/>
                <a:cs typeface="Arial" panose="020B0604020202020204" pitchFamily="34" charset="0"/>
              </a:rPr>
              <a:t>ALERTER</a:t>
            </a:r>
            <a:r>
              <a:rPr lang="fr-FR" sz="2000" dirty="0">
                <a:latin typeface="Arial" panose="020B0604020202020204" pitchFamily="34" charset="0"/>
                <a:cs typeface="Arial" panose="020B0604020202020204" pitchFamily="34" charset="0"/>
              </a:rPr>
              <a:t> les associations locales de défense de l’environnement si connaissance projet ou démarchage promoteurs</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Se tenir informé et </a:t>
            </a:r>
            <a:r>
              <a:rPr lang="fr-FR" sz="2000" dirty="0">
                <a:solidFill>
                  <a:srgbClr val="C00000"/>
                </a:solidFill>
                <a:latin typeface="Arial" panose="020B0604020202020204" pitchFamily="34" charset="0"/>
                <a:cs typeface="Arial" panose="020B0604020202020204" pitchFamily="34" charset="0"/>
              </a:rPr>
              <a:t>INFORMER</a:t>
            </a:r>
            <a:r>
              <a:rPr lang="fr-FR" sz="2000" dirty="0">
                <a:latin typeface="Arial" panose="020B0604020202020204" pitchFamily="34" charset="0"/>
                <a:cs typeface="Arial" panose="020B0604020202020204" pitchFamily="34" charset="0"/>
              </a:rPr>
              <a:t> autour de soi. </a:t>
            </a:r>
            <a:r>
              <a:rPr lang="fr-FR" sz="2000" dirty="0">
                <a:solidFill>
                  <a:srgbClr val="C00000"/>
                </a:solidFill>
                <a:latin typeface="Arial" panose="020B0604020202020204" pitchFamily="34" charset="0"/>
                <a:cs typeface="Arial" panose="020B0604020202020204" pitchFamily="34" charset="0"/>
              </a:rPr>
              <a:t>LUTTER</a:t>
            </a:r>
            <a:r>
              <a:rPr lang="fr-FR" sz="2000" dirty="0">
                <a:latin typeface="Arial" panose="020B0604020202020204" pitchFamily="34" charset="0"/>
                <a:cs typeface="Arial" panose="020B0604020202020204" pitchFamily="34" charset="0"/>
              </a:rPr>
              <a:t> contre la désinformation systématique.</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Demander une </a:t>
            </a:r>
            <a:r>
              <a:rPr lang="fr-FR" sz="2000" dirty="0">
                <a:solidFill>
                  <a:srgbClr val="C00000"/>
                </a:solidFill>
                <a:latin typeface="Arial" panose="020B0604020202020204" pitchFamily="34" charset="0"/>
                <a:cs typeface="Arial" panose="020B0604020202020204" pitchFamily="34" charset="0"/>
              </a:rPr>
              <a:t>CONSULTATION PUBLIQUE </a:t>
            </a:r>
            <a:r>
              <a:rPr lang="fr-FR" sz="2000" dirty="0">
                <a:latin typeface="Arial" panose="020B0604020202020204" pitchFamily="34" charset="0"/>
                <a:cs typeface="Arial" panose="020B0604020202020204" pitchFamily="34" charset="0"/>
              </a:rPr>
              <a:t>afin de donner votre avis pour que le conseil municipal représente la majorité. Faire </a:t>
            </a:r>
            <a:r>
              <a:rPr lang="fr-FR" sz="2000" dirty="0">
                <a:solidFill>
                  <a:srgbClr val="C00000"/>
                </a:solidFill>
                <a:latin typeface="Arial" panose="020B0604020202020204" pitchFamily="34" charset="0"/>
                <a:cs typeface="Arial" panose="020B0604020202020204" pitchFamily="34" charset="0"/>
              </a:rPr>
              <a:t>SIGNER</a:t>
            </a:r>
            <a:r>
              <a:rPr lang="fr-FR" sz="2000" dirty="0">
                <a:latin typeface="Arial" panose="020B0604020202020204" pitchFamily="34" charset="0"/>
                <a:cs typeface="Arial" panose="020B0604020202020204" pitchFamily="34" charset="0"/>
              </a:rPr>
              <a:t> des pétitions.</a:t>
            </a:r>
            <a:br>
              <a:rPr lang="fr-FR" sz="2000" dirty="0">
                <a:latin typeface="Arial" panose="020B0604020202020204" pitchFamily="34" charset="0"/>
                <a:cs typeface="Arial" panose="020B0604020202020204" pitchFamily="34" charset="0"/>
              </a:rPr>
            </a:b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 Se rendre dans les </a:t>
            </a:r>
            <a:r>
              <a:rPr lang="fr-FR" sz="2000" dirty="0">
                <a:solidFill>
                  <a:srgbClr val="C00000"/>
                </a:solidFill>
                <a:latin typeface="Arial" panose="020B0604020202020204" pitchFamily="34" charset="0"/>
                <a:cs typeface="Arial" panose="020B0604020202020204" pitchFamily="34" charset="0"/>
              </a:rPr>
              <a:t>ENQUÊTES PUBLIQUES </a:t>
            </a:r>
            <a:r>
              <a:rPr lang="fr-FR" sz="2000" dirty="0">
                <a:latin typeface="Arial" panose="020B0604020202020204" pitchFamily="34" charset="0"/>
                <a:cs typeface="Arial" panose="020B0604020202020204" pitchFamily="34" charset="0"/>
              </a:rPr>
              <a:t>en mairie, donner son avis avec arguments sur le registre ou par mail  </a:t>
            </a:r>
            <a:r>
              <a:rPr lang="fr-FR" sz="2000" dirty="0">
                <a:solidFill>
                  <a:srgbClr val="00B0F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ddt-seepr-icpe@marne.gouv.fr</a:t>
            </a:r>
            <a:r>
              <a:rPr lang="fr-FR" sz="2000" dirty="0">
                <a:solidFill>
                  <a:srgbClr val="00B0F0"/>
                </a:solidFill>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rPr>
              <a:t>(objet le projet en question) pour aboutir à un avis défavorable du commissaire </a:t>
            </a:r>
            <a:r>
              <a:rPr lang="fr-FR" sz="2000" dirty="0">
                <a:solidFill>
                  <a:srgbClr val="C00000"/>
                </a:solidFill>
                <a:latin typeface="Arial" panose="020B0604020202020204" pitchFamily="34" charset="0"/>
                <a:cs typeface="Arial" panose="020B0604020202020204" pitchFamily="34" charset="0"/>
              </a:rPr>
              <a:t>enquêteur et à un refus du préfet. </a:t>
            </a:r>
            <a:r>
              <a:rPr lang="fr-FR" sz="2000" b="1" dirty="0">
                <a:solidFill>
                  <a:srgbClr val="00B050"/>
                </a:solidFill>
                <a:latin typeface="Arial" panose="020B0604020202020204" pitchFamily="34" charset="0"/>
                <a:cs typeface="Arial" panose="020B0604020202020204" pitchFamily="34" charset="0"/>
              </a:rPr>
              <a:t>Pour LES RIEUX il reste une séance samedi prochain </a:t>
            </a:r>
            <a:r>
              <a:rPr lang="fr-FR" sz="2000" b="1">
                <a:solidFill>
                  <a:srgbClr val="00B050"/>
                </a:solidFill>
                <a:latin typeface="Arial" panose="020B0604020202020204" pitchFamily="34" charset="0"/>
                <a:cs typeface="Arial" panose="020B0604020202020204" pitchFamily="34" charset="0"/>
              </a:rPr>
              <a:t>1</a:t>
            </a:r>
            <a:r>
              <a:rPr lang="fr-FR" sz="2000" b="1" baseline="30000">
                <a:solidFill>
                  <a:srgbClr val="00B050"/>
                </a:solidFill>
                <a:latin typeface="Arial" panose="020B0604020202020204" pitchFamily="34" charset="0"/>
                <a:cs typeface="Arial" panose="020B0604020202020204" pitchFamily="34" charset="0"/>
              </a:rPr>
              <a:t>er</a:t>
            </a:r>
            <a:r>
              <a:rPr lang="fr-FR" sz="2000" b="1">
                <a:solidFill>
                  <a:srgbClr val="00B050"/>
                </a:solidFill>
                <a:latin typeface="Arial" panose="020B0604020202020204" pitchFamily="34" charset="0"/>
                <a:cs typeface="Arial" panose="020B0604020202020204" pitchFamily="34" charset="0"/>
              </a:rPr>
              <a:t> octobre à </a:t>
            </a:r>
            <a:r>
              <a:rPr lang="fr-FR" sz="2000" b="1" dirty="0">
                <a:solidFill>
                  <a:srgbClr val="00B050"/>
                </a:solidFill>
                <a:latin typeface="Arial" panose="020B0604020202020204" pitchFamily="34" charset="0"/>
                <a:cs typeface="Arial" panose="020B0604020202020204" pitchFamily="34" charset="0"/>
              </a:rPr>
              <a:t>la mairie de </a:t>
            </a:r>
            <a:r>
              <a:rPr lang="fr-FR" sz="2000" b="1">
                <a:solidFill>
                  <a:srgbClr val="00B050"/>
                </a:solidFill>
                <a:latin typeface="Arial" panose="020B0604020202020204" pitchFamily="34" charset="0"/>
                <a:cs typeface="Arial" panose="020B0604020202020204" pitchFamily="34" charset="0"/>
              </a:rPr>
              <a:t>VAUCHAMPS de 10h à 12h.</a:t>
            </a:r>
            <a:endParaRPr lang="fr-FR" sz="2000" b="1" dirty="0">
              <a:solidFill>
                <a:srgbClr val="00B050"/>
              </a:solidFill>
              <a:latin typeface="Arial" panose="020B060402020202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8AC1AA7E-D7AD-563D-FD75-9D3FF5C21694}"/>
              </a:ext>
            </a:extLst>
          </p:cNvPr>
          <p:cNvSpPr>
            <a:spLocks noGrp="1"/>
          </p:cNvSpPr>
          <p:nvPr>
            <p:ph type="subTitle" idx="1"/>
          </p:nvPr>
        </p:nvSpPr>
        <p:spPr>
          <a:xfrm>
            <a:off x="1148122" y="5530533"/>
            <a:ext cx="1441249" cy="336159"/>
          </a:xfrm>
        </p:spPr>
        <p:txBody>
          <a:bodyPr>
            <a:normAutofit fontScale="62500" lnSpcReduction="20000"/>
          </a:bodyPr>
          <a:lstStyle/>
          <a:p>
            <a:r>
              <a:rPr lang="fr-FR" sz="2600" b="1" dirty="0">
                <a:solidFill>
                  <a:srgbClr val="00B0F0"/>
                </a:solidFill>
                <a:latin typeface="Arial" panose="020B0604020202020204" pitchFamily="34" charset="0"/>
                <a:cs typeface="Arial" panose="020B0604020202020204" pitchFamily="34" charset="0"/>
              </a:rPr>
              <a:t>COMMUNES</a:t>
            </a:r>
          </a:p>
          <a:p>
            <a:endParaRPr lang="fr-FR" b="1" dirty="0">
              <a:solidFill>
                <a:srgbClr val="00B0F0"/>
              </a:solidFill>
            </a:endParaRPr>
          </a:p>
        </p:txBody>
      </p:sp>
      <p:sp>
        <p:nvSpPr>
          <p:cNvPr id="4" name="ZoneTexte 3">
            <a:extLst>
              <a:ext uri="{FF2B5EF4-FFF2-40B4-BE49-F238E27FC236}">
                <a16:creationId xmlns:a16="http://schemas.microsoft.com/office/drawing/2014/main" id="{BD311CE7-6300-F7A8-1FD1-A3A7747500C6}"/>
              </a:ext>
            </a:extLst>
          </p:cNvPr>
          <p:cNvSpPr txBox="1"/>
          <p:nvPr/>
        </p:nvSpPr>
        <p:spPr>
          <a:xfrm>
            <a:off x="328474" y="175700"/>
            <a:ext cx="9179511" cy="523220"/>
          </a:xfrm>
          <a:prstGeom prst="rect">
            <a:avLst/>
          </a:prstGeom>
          <a:noFill/>
        </p:spPr>
        <p:txBody>
          <a:bodyPr wrap="square" rtlCol="0">
            <a:spAutoFit/>
          </a:bodyPr>
          <a:lstStyle/>
          <a:p>
            <a:r>
              <a:rPr lang="fr-FR" sz="2800" dirty="0">
                <a:solidFill>
                  <a:srgbClr val="C00000"/>
                </a:solidFill>
                <a:latin typeface="Arial" panose="020B0604020202020204" pitchFamily="34" charset="0"/>
                <a:cs typeface="Arial" panose="020B0604020202020204" pitchFamily="34" charset="0"/>
              </a:rPr>
              <a:t>COMMENT RÉAGIR pour éviter l’envahissement ?</a:t>
            </a:r>
            <a:endParaRPr lang="fr-FR" sz="2800" dirty="0">
              <a:solidFill>
                <a:srgbClr val="C00000"/>
              </a:solidFill>
            </a:endParaRPr>
          </a:p>
        </p:txBody>
      </p:sp>
      <p:sp>
        <p:nvSpPr>
          <p:cNvPr id="5" name="ZoneTexte 4">
            <a:extLst>
              <a:ext uri="{FF2B5EF4-FFF2-40B4-BE49-F238E27FC236}">
                <a16:creationId xmlns:a16="http://schemas.microsoft.com/office/drawing/2014/main" id="{9E80F838-709F-490E-0A0D-6EB7E89EEB0B}"/>
              </a:ext>
            </a:extLst>
          </p:cNvPr>
          <p:cNvSpPr txBox="1"/>
          <p:nvPr/>
        </p:nvSpPr>
        <p:spPr>
          <a:xfrm>
            <a:off x="522246" y="1995060"/>
            <a:ext cx="1589103" cy="369332"/>
          </a:xfrm>
          <a:prstGeom prst="rect">
            <a:avLst/>
          </a:prstGeom>
          <a:noFill/>
        </p:spPr>
        <p:txBody>
          <a:bodyPr wrap="square" rtlCol="0">
            <a:spAutoFit/>
          </a:bodyPr>
          <a:lstStyle/>
          <a:p>
            <a:r>
              <a:rPr lang="fr-FR" b="1" dirty="0">
                <a:solidFill>
                  <a:srgbClr val="00B0F0"/>
                </a:solidFill>
                <a:latin typeface="Arial" panose="020B0604020202020204" pitchFamily="34" charset="0"/>
                <a:cs typeface="Arial" panose="020B0604020202020204" pitchFamily="34" charset="0"/>
              </a:rPr>
              <a:t>HABITANTS</a:t>
            </a:r>
          </a:p>
        </p:txBody>
      </p:sp>
      <p:sp>
        <p:nvSpPr>
          <p:cNvPr id="6" name="ZoneTexte 5">
            <a:extLst>
              <a:ext uri="{FF2B5EF4-FFF2-40B4-BE49-F238E27FC236}">
                <a16:creationId xmlns:a16="http://schemas.microsoft.com/office/drawing/2014/main" id="{7BB5E504-87F3-1960-B7F6-807586B08BA4}"/>
              </a:ext>
            </a:extLst>
          </p:cNvPr>
          <p:cNvSpPr txBox="1"/>
          <p:nvPr/>
        </p:nvSpPr>
        <p:spPr>
          <a:xfrm>
            <a:off x="2894120" y="5051084"/>
            <a:ext cx="8833282" cy="1631216"/>
          </a:xfrm>
          <a:prstGeom prst="rect">
            <a:avLst/>
          </a:prstGeom>
          <a:noFill/>
        </p:spPr>
        <p:txBody>
          <a:bodyPr wrap="square" rtlCol="0">
            <a:spAutoFit/>
          </a:bodyPr>
          <a:lstStyle/>
          <a:p>
            <a:pPr marL="285750" indent="-285750">
              <a:buFont typeface="Arial" panose="020B0604020202020204" pitchFamily="34" charset="0"/>
              <a:buChar char="•"/>
            </a:pPr>
            <a:r>
              <a:rPr lang="fr-FR" sz="2000" dirty="0">
                <a:solidFill>
                  <a:srgbClr val="C00000"/>
                </a:solidFill>
                <a:latin typeface="Arial" panose="020B0604020202020204" pitchFamily="34" charset="0"/>
                <a:cs typeface="Arial" panose="020B0604020202020204" pitchFamily="34" charset="0"/>
              </a:rPr>
              <a:t>NE PAS LAISSER </a:t>
            </a:r>
            <a:r>
              <a:rPr lang="fr-FR" sz="2000" dirty="0">
                <a:latin typeface="Arial" panose="020B0604020202020204" pitchFamily="34" charset="0"/>
                <a:cs typeface="Arial" panose="020B0604020202020204" pitchFamily="34" charset="0"/>
              </a:rPr>
              <a:t>un promoteur permettre une étude de faisabilité </a:t>
            </a:r>
          </a:p>
          <a:p>
            <a:pPr marL="285750" indent="-285750">
              <a:buFont typeface="Arial" panose="020B0604020202020204" pitchFamily="34" charset="0"/>
              <a:buChar char="•"/>
            </a:pPr>
            <a:r>
              <a:rPr lang="fr-FR" sz="2000" dirty="0">
                <a:solidFill>
                  <a:srgbClr val="C00000"/>
                </a:solidFill>
                <a:latin typeface="Arial" panose="020B0604020202020204" pitchFamily="34" charset="0"/>
                <a:cs typeface="Arial" panose="020B0604020202020204" pitchFamily="34" charset="0"/>
              </a:rPr>
              <a:t>REFUSER</a:t>
            </a:r>
            <a:r>
              <a:rPr lang="fr-FR" sz="2000" dirty="0">
                <a:latin typeface="Arial" panose="020B0604020202020204" pitchFamily="34" charset="0"/>
                <a:cs typeface="Arial" panose="020B0604020202020204" pitchFamily="34" charset="0"/>
              </a:rPr>
              <a:t> tout parc éolien sur votre commune</a:t>
            </a:r>
          </a:p>
          <a:p>
            <a:pPr marL="285750" indent="-285750">
              <a:buFont typeface="Arial" panose="020B0604020202020204" pitchFamily="34" charset="0"/>
              <a:buChar char="•"/>
            </a:pPr>
            <a:r>
              <a:rPr lang="fr-FR" sz="2000" dirty="0">
                <a:solidFill>
                  <a:srgbClr val="C00000"/>
                </a:solidFill>
                <a:latin typeface="Arial" panose="020B0604020202020204" pitchFamily="34" charset="0"/>
                <a:cs typeface="Arial" panose="020B0604020202020204" pitchFamily="34" charset="0"/>
              </a:rPr>
              <a:t>CONNAÎTRE</a:t>
            </a:r>
            <a:r>
              <a:rPr lang="fr-FR" sz="2000" dirty="0">
                <a:latin typeface="Arial" panose="020B0604020202020204" pitchFamily="34" charset="0"/>
                <a:cs typeface="Arial" panose="020B0604020202020204" pitchFamily="34" charset="0"/>
              </a:rPr>
              <a:t> l’avis de vos administrés par une consultation publique</a:t>
            </a:r>
          </a:p>
          <a:p>
            <a:pPr marL="285750" indent="-285750">
              <a:buFont typeface="Arial" panose="020B0604020202020204" pitchFamily="34" charset="0"/>
              <a:buChar char="•"/>
            </a:pPr>
            <a:r>
              <a:rPr lang="fr-FR" sz="2000" dirty="0">
                <a:solidFill>
                  <a:srgbClr val="C00000"/>
                </a:solidFill>
                <a:latin typeface="Arial" panose="020B0604020202020204" pitchFamily="34" charset="0"/>
                <a:cs typeface="Arial" panose="020B0604020202020204" pitchFamily="34" charset="0"/>
              </a:rPr>
              <a:t>VOTER</a:t>
            </a:r>
            <a:r>
              <a:rPr lang="fr-FR" sz="2000" dirty="0">
                <a:latin typeface="Arial" panose="020B0604020202020204" pitchFamily="34" charset="0"/>
                <a:cs typeface="Arial" panose="020B0604020202020204" pitchFamily="34" charset="0"/>
              </a:rPr>
              <a:t> en connaissance de cause aussi bien pour un projet concernant la commune que pour les projets à 6kms alentours</a:t>
            </a:r>
          </a:p>
        </p:txBody>
      </p:sp>
    </p:spTree>
    <p:extLst>
      <p:ext uri="{BB962C8B-B14F-4D97-AF65-F5344CB8AC3E}">
        <p14:creationId xmlns:p14="http://schemas.microsoft.com/office/powerpoint/2010/main" val="3020636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7F8D7E-2789-C70B-4A39-86C3631C8DEA}"/>
              </a:ext>
            </a:extLst>
          </p:cNvPr>
          <p:cNvSpPr>
            <a:spLocks noGrp="1"/>
          </p:cNvSpPr>
          <p:nvPr>
            <p:ph type="title"/>
          </p:nvPr>
        </p:nvSpPr>
        <p:spPr>
          <a:xfrm>
            <a:off x="320244" y="123828"/>
            <a:ext cx="2067852" cy="503354"/>
          </a:xfrm>
        </p:spPr>
        <p:txBody>
          <a:bodyPr>
            <a:normAutofit fontScale="90000"/>
          </a:bodyPr>
          <a:lstStyle/>
          <a:p>
            <a:r>
              <a:rPr lang="fr-FR" sz="2800" dirty="0">
                <a:latin typeface="Arial" panose="020B0604020202020204" pitchFamily="34" charset="0"/>
                <a:cs typeface="Arial" panose="020B0604020202020204" pitchFamily="34" charset="0"/>
              </a:rPr>
              <a:t>SYNTHESE</a:t>
            </a:r>
          </a:p>
        </p:txBody>
      </p:sp>
      <p:sp>
        <p:nvSpPr>
          <p:cNvPr id="3" name="Espace réservé du contenu 2">
            <a:extLst>
              <a:ext uri="{FF2B5EF4-FFF2-40B4-BE49-F238E27FC236}">
                <a16:creationId xmlns:a16="http://schemas.microsoft.com/office/drawing/2014/main" id="{7CB69CE0-5DE3-EDD8-5BC1-95FEC385D4CC}"/>
              </a:ext>
            </a:extLst>
          </p:cNvPr>
          <p:cNvSpPr>
            <a:spLocks noGrp="1"/>
          </p:cNvSpPr>
          <p:nvPr>
            <p:ph idx="1"/>
          </p:nvPr>
        </p:nvSpPr>
        <p:spPr>
          <a:xfrm>
            <a:off x="1736956" y="4301383"/>
            <a:ext cx="8915400" cy="2432790"/>
          </a:xfrm>
        </p:spPr>
        <p:txBody>
          <a:bodyPr>
            <a:noAutofit/>
          </a:bodyPr>
          <a:lstStyle/>
          <a:p>
            <a:pPr>
              <a:buFont typeface="Arial" charset="0"/>
              <a:buNone/>
            </a:pPr>
            <a:r>
              <a:rPr lang="fr-FR" altLang="fr-FR" sz="2000" dirty="0">
                <a:latin typeface="Arial" panose="020B0604020202020204" pitchFamily="34" charset="0"/>
                <a:ea typeface="Cambria" panose="02040503050406030204" pitchFamily="18" charset="0"/>
                <a:cs typeface="Arial" panose="020B0604020202020204" pitchFamily="34" charset="0"/>
              </a:rPr>
              <a:t>     </a:t>
            </a:r>
            <a:r>
              <a:rPr lang="fr-FR" sz="2400" dirty="0">
                <a:latin typeface="Arial" panose="020B0604020202020204" pitchFamily="34" charset="0"/>
                <a:cs typeface="Arial" panose="020B0604020202020204" pitchFamily="34" charset="0"/>
              </a:rPr>
              <a:t>L’éolien permet d’exploiter une énergie intermittente et inefficace. Il enrichit une minorité, au mépris du cadre de vie et de la santé des citoyens. T</a:t>
            </a:r>
            <a:r>
              <a:rPr lang="fr-FR" altLang="fr-FR" sz="2400" dirty="0">
                <a:latin typeface="Arial" panose="020B0604020202020204" pitchFamily="34" charset="0"/>
                <a:ea typeface="Cambria" panose="02040503050406030204" pitchFamily="18" charset="0"/>
                <a:cs typeface="Arial" panose="020B0604020202020204" pitchFamily="34" charset="0"/>
              </a:rPr>
              <a:t>rès contesté, l’état entend imposer l’éolien d’en haut et faire un chantage aux communes en leur supprimant les dotations  nécessaires à leur fonctionnement.</a:t>
            </a:r>
            <a:endParaRPr lang="fr-FR" sz="24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5B723516-5488-21D8-6F61-579C3C0D3BFE}"/>
              </a:ext>
            </a:extLst>
          </p:cNvPr>
          <p:cNvSpPr txBox="1"/>
          <p:nvPr/>
        </p:nvSpPr>
        <p:spPr>
          <a:xfrm>
            <a:off x="2050742" y="469356"/>
            <a:ext cx="8717872" cy="2308324"/>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L’éolien produit en fonction du vent et est compensé par le fioul, le charbon ou le gaz non décarboné.</a:t>
            </a:r>
          </a:p>
          <a:p>
            <a:r>
              <a:rPr lang="fr-FR" sz="2400" dirty="0">
                <a:latin typeface="Arial" panose="020B0604020202020204" pitchFamily="34" charset="0"/>
                <a:cs typeface="Arial" panose="020B0604020202020204" pitchFamily="34" charset="0"/>
              </a:rPr>
              <a:t>Le concept de mix-énergétique est en réalité un mythe énergétique car une énergie aléatoire ne peut construire une sécurité énergétique et ne peut produire nationalement  </a:t>
            </a:r>
            <a:r>
              <a:rPr lang="fr-FR" sz="2400" b="1" dirty="0">
                <a:latin typeface="Arial" panose="020B0604020202020204" pitchFamily="34" charset="0"/>
                <a:cs typeface="Arial" panose="020B0604020202020204" pitchFamily="34" charset="0"/>
              </a:rPr>
              <a:t>qu’</a:t>
            </a:r>
            <a:r>
              <a:rPr lang="fr-FR" sz="2400" dirty="0">
                <a:latin typeface="Arial" panose="020B0604020202020204" pitchFamily="34" charset="0"/>
                <a:cs typeface="Arial" panose="020B0604020202020204" pitchFamily="34" charset="0"/>
              </a:rPr>
              <a:t> </a:t>
            </a:r>
            <a:r>
              <a:rPr lang="fr-FR" sz="2400" b="1" dirty="0">
                <a:latin typeface="Arial" panose="020B0604020202020204" pitchFamily="34" charset="0"/>
                <a:cs typeface="Arial" panose="020B0604020202020204" pitchFamily="34" charset="0"/>
              </a:rPr>
              <a:t>en plus </a:t>
            </a:r>
            <a:r>
              <a:rPr lang="fr-FR" sz="2400" dirty="0">
                <a:latin typeface="Arial" panose="020B0604020202020204" pitchFamily="34" charset="0"/>
                <a:cs typeface="Arial" panose="020B0604020202020204" pitchFamily="34" charset="0"/>
              </a:rPr>
              <a:t>mais pas </a:t>
            </a:r>
            <a:r>
              <a:rPr lang="fr-FR" sz="2400" b="1" dirty="0">
                <a:latin typeface="Arial" panose="020B0604020202020204" pitchFamily="34" charset="0"/>
                <a:cs typeface="Arial" panose="020B0604020202020204" pitchFamily="34" charset="0"/>
              </a:rPr>
              <a:t>avec</a:t>
            </a:r>
            <a:r>
              <a:rPr lang="fr-FR" sz="2400" dirty="0">
                <a:latin typeface="Arial" panose="020B0604020202020204" pitchFamily="34" charset="0"/>
                <a:cs typeface="Arial" panose="020B0604020202020204" pitchFamily="34" charset="0"/>
              </a:rPr>
              <a:t>. </a:t>
            </a:r>
          </a:p>
        </p:txBody>
      </p:sp>
      <p:sp>
        <p:nvSpPr>
          <p:cNvPr id="7" name="Flèche : droite 6">
            <a:extLst>
              <a:ext uri="{FF2B5EF4-FFF2-40B4-BE49-F238E27FC236}">
                <a16:creationId xmlns:a16="http://schemas.microsoft.com/office/drawing/2014/main" id="{335F77E9-F912-31FC-1CC2-7E91D1FBC47A}"/>
              </a:ext>
            </a:extLst>
          </p:cNvPr>
          <p:cNvSpPr/>
          <p:nvPr/>
        </p:nvSpPr>
        <p:spPr>
          <a:xfrm>
            <a:off x="877735" y="1414893"/>
            <a:ext cx="952869" cy="417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28B2712-40C6-C542-7D65-E391F59B3FA2}"/>
              </a:ext>
            </a:extLst>
          </p:cNvPr>
          <p:cNvSpPr txBox="1"/>
          <p:nvPr/>
        </p:nvSpPr>
        <p:spPr>
          <a:xfrm>
            <a:off x="2006354" y="2828835"/>
            <a:ext cx="8806648" cy="1200329"/>
          </a:xfrm>
          <a:prstGeom prst="rect">
            <a:avLst/>
          </a:prstGeom>
          <a:noFill/>
        </p:spPr>
        <p:txBody>
          <a:bodyPr wrap="square" rtlCol="0">
            <a:spAutoFit/>
          </a:bodyPr>
          <a:lstStyle/>
          <a:p>
            <a:r>
              <a:rPr lang="fr-FR" dirty="0"/>
              <a:t> </a:t>
            </a:r>
            <a:r>
              <a:rPr lang="fr-FR" sz="2400" dirty="0">
                <a:latin typeface="Arial" panose="020B0604020202020204" pitchFamily="34" charset="0"/>
                <a:cs typeface="Arial" panose="020B0604020202020204" pitchFamily="34" charset="0"/>
              </a:rPr>
              <a:t>Les ménages consomment 1/3 et les entreprises 2/3. Notre capacité d’économie énergétique est limitée et nous culpabiliser est irréaliste.</a:t>
            </a:r>
          </a:p>
        </p:txBody>
      </p:sp>
      <p:sp>
        <p:nvSpPr>
          <p:cNvPr id="9" name="Flèche : droite 8">
            <a:extLst>
              <a:ext uri="{FF2B5EF4-FFF2-40B4-BE49-F238E27FC236}">
                <a16:creationId xmlns:a16="http://schemas.microsoft.com/office/drawing/2014/main" id="{45E4A5F1-AC94-02E8-899D-F1F596A5E84A}"/>
              </a:ext>
            </a:extLst>
          </p:cNvPr>
          <p:cNvSpPr/>
          <p:nvPr/>
        </p:nvSpPr>
        <p:spPr>
          <a:xfrm>
            <a:off x="902563" y="3166133"/>
            <a:ext cx="952869" cy="417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09E4611C-037D-25C8-5C79-917F27AAF118}"/>
              </a:ext>
            </a:extLst>
          </p:cNvPr>
          <p:cNvSpPr/>
          <p:nvPr/>
        </p:nvSpPr>
        <p:spPr>
          <a:xfrm>
            <a:off x="877735" y="4829280"/>
            <a:ext cx="952869" cy="417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95652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a:extLst>
              <a:ext uri="{FF2B5EF4-FFF2-40B4-BE49-F238E27FC236}">
                <a16:creationId xmlns:a16="http://schemas.microsoft.com/office/drawing/2014/main" id="{9DAC328B-7041-DAED-FAC5-E82460CE9E1A}"/>
              </a:ext>
            </a:extLst>
          </p:cNvPr>
          <p:cNvGraphicFramePr>
            <a:graphicFrameLocks noChangeAspect="1"/>
          </p:cNvGraphicFramePr>
          <p:nvPr>
            <p:extLst>
              <p:ext uri="{D42A27DB-BD31-4B8C-83A1-F6EECF244321}">
                <p14:modId xmlns:p14="http://schemas.microsoft.com/office/powerpoint/2010/main" val="1836064311"/>
              </p:ext>
            </p:extLst>
          </p:nvPr>
        </p:nvGraphicFramePr>
        <p:xfrm>
          <a:off x="2382513" y="31982"/>
          <a:ext cx="9426141" cy="4349451"/>
        </p:xfrm>
        <a:graphic>
          <a:graphicData uri="http://schemas.openxmlformats.org/presentationml/2006/ole">
            <mc:AlternateContent xmlns:mc="http://schemas.openxmlformats.org/markup-compatibility/2006">
              <mc:Choice xmlns:v="urn:schemas-microsoft-com:vml" Requires="v">
                <p:oleObj name="Acrobat Document" r:id="rId2" imgW="6419698" imgH="2962051" progId="AcroExch.Document.DC">
                  <p:embed/>
                </p:oleObj>
              </mc:Choice>
              <mc:Fallback>
                <p:oleObj name="Acrobat Document" r:id="rId2" imgW="6419698" imgH="2962051" progId="AcroExch.Document.DC">
                  <p:embed/>
                  <p:pic>
                    <p:nvPicPr>
                      <p:cNvPr id="0" name=""/>
                      <p:cNvPicPr/>
                      <p:nvPr/>
                    </p:nvPicPr>
                    <p:blipFill>
                      <a:blip r:embed="rId3"/>
                      <a:stretch>
                        <a:fillRect/>
                      </a:stretch>
                    </p:blipFill>
                    <p:spPr>
                      <a:xfrm>
                        <a:off x="2382513" y="31982"/>
                        <a:ext cx="9426141" cy="4349451"/>
                      </a:xfrm>
                      <a:prstGeom prst="rect">
                        <a:avLst/>
                      </a:prstGeom>
                    </p:spPr>
                  </p:pic>
                </p:oleObj>
              </mc:Fallback>
            </mc:AlternateContent>
          </a:graphicData>
        </a:graphic>
      </p:graphicFrame>
      <p:sp>
        <p:nvSpPr>
          <p:cNvPr id="2" name="ZoneTexte 1">
            <a:extLst>
              <a:ext uri="{FF2B5EF4-FFF2-40B4-BE49-F238E27FC236}">
                <a16:creationId xmlns:a16="http://schemas.microsoft.com/office/drawing/2014/main" id="{33EB04B6-AE3C-9194-8C7E-436F8524D39C}"/>
              </a:ext>
            </a:extLst>
          </p:cNvPr>
          <p:cNvSpPr txBox="1"/>
          <p:nvPr/>
        </p:nvSpPr>
        <p:spPr>
          <a:xfrm>
            <a:off x="4959658" y="5152102"/>
            <a:ext cx="7051830" cy="58477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Consultez notre site  : ECEP51.fr</a:t>
            </a:r>
          </a:p>
        </p:txBody>
      </p:sp>
      <p:pic>
        <p:nvPicPr>
          <p:cNvPr id="3" name="Image 6" descr="cid:image001.jpg@01D73629.A4969510">
            <a:extLst>
              <a:ext uri="{FF2B5EF4-FFF2-40B4-BE49-F238E27FC236}">
                <a16:creationId xmlns:a16="http://schemas.microsoft.com/office/drawing/2014/main" id="{559AB8FC-6C11-1C33-088C-3106AE7837AB}"/>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781533" y="4580877"/>
            <a:ext cx="1414645" cy="1863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996426-AC21-293E-7634-AAEFF492E0A1}"/>
              </a:ext>
            </a:extLst>
          </p:cNvPr>
          <p:cNvSpPr>
            <a:spLocks noGrp="1"/>
          </p:cNvSpPr>
          <p:nvPr>
            <p:ph type="ctrTitle"/>
          </p:nvPr>
        </p:nvSpPr>
        <p:spPr>
          <a:xfrm>
            <a:off x="2589213" y="1579418"/>
            <a:ext cx="8915399" cy="4461164"/>
          </a:xfrm>
        </p:spPr>
        <p:txBody>
          <a:bodyPr>
            <a:noAutofit/>
          </a:bodyPr>
          <a:lstStyle/>
          <a:p>
            <a:pPr marL="342900" lvl="0" indent="-342900">
              <a:lnSpc>
                <a:spcPct val="80000"/>
              </a:lnSpc>
              <a:buSzPts val="1700"/>
              <a:buFont typeface="Symbol" panose="05050102010706020507" pitchFamily="18" charset="2"/>
              <a:buChar char=""/>
            </a:pPr>
            <a:r>
              <a:rPr lang="fr-FR" sz="1800" dirty="0">
                <a:effectLst/>
                <a:latin typeface="Arial" panose="020B0604020202020204" pitchFamily="34" charset="0"/>
                <a:ea typeface="Calibri" panose="020F0502020204030204" pitchFamily="34" charset="0"/>
                <a:cs typeface="Arial" panose="020B0604020202020204" pitchFamily="34" charset="0"/>
              </a:rPr>
              <a:t>Cartographie éolienne FRANCE – GRAND EST – MARNE –</a:t>
            </a:r>
            <a:br>
              <a:rPr lang="fr-FR" sz="1800" dirty="0">
                <a:effectLst/>
                <a:latin typeface="Arial" panose="020B0604020202020204" pitchFamily="34" charset="0"/>
                <a:ea typeface="Calibri" panose="020F0502020204030204" pitchFamily="34" charset="0"/>
                <a:cs typeface="Arial" panose="020B0604020202020204" pitchFamily="34" charset="0"/>
              </a:rPr>
            </a:b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 </a:t>
            </a: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Les besoins et la production énergétique </a:t>
            </a:r>
            <a:br>
              <a:rPr lang="fr-FR" sz="1800" dirty="0">
                <a:effectLst/>
                <a:latin typeface="Arial" panose="020B0604020202020204" pitchFamily="34" charset="0"/>
                <a:ea typeface="Calibri" panose="020F0502020204030204" pitchFamily="34" charset="0"/>
                <a:cs typeface="Arial" panose="020B0604020202020204" pitchFamily="34" charset="0"/>
              </a:rPr>
            </a:b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 </a:t>
            </a: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Le sud-ouest marnais – les chiffres - le mitage éolien</a:t>
            </a:r>
            <a:br>
              <a:rPr lang="fr-FR" sz="1800" dirty="0">
                <a:effectLst/>
                <a:latin typeface="Arial" panose="020B0604020202020204" pitchFamily="34" charset="0"/>
                <a:ea typeface="Calibri" panose="020F0502020204030204" pitchFamily="34" charset="0"/>
                <a:cs typeface="Arial" panose="020B0604020202020204" pitchFamily="34" charset="0"/>
              </a:rPr>
            </a:b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 </a:t>
            </a: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L’éolien dans la Communauté de Commune de la Brie Champenoise CCBC – état des lieux et les 5 projets</a:t>
            </a:r>
            <a:br>
              <a:rPr lang="fr-FR" sz="1800" dirty="0">
                <a:effectLst/>
                <a:latin typeface="Arial" panose="020B0604020202020204" pitchFamily="34" charset="0"/>
                <a:ea typeface="Calibri" panose="020F0502020204030204" pitchFamily="34" charset="0"/>
                <a:cs typeface="Arial" panose="020B0604020202020204" pitchFamily="34" charset="0"/>
              </a:rPr>
            </a:b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 </a:t>
            </a: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Présentation des 5 projets – phases de conception par les sociétés d’exploitation des multinationales</a:t>
            </a:r>
            <a:br>
              <a:rPr lang="fr-FR" sz="1800" dirty="0">
                <a:effectLst/>
                <a:latin typeface="Arial" panose="020B0604020202020204" pitchFamily="34" charset="0"/>
                <a:ea typeface="Calibri" panose="020F0502020204030204" pitchFamily="34" charset="0"/>
                <a:cs typeface="Arial" panose="020B0604020202020204" pitchFamily="34" charset="0"/>
              </a:rPr>
            </a:b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dirty="0">
                <a:effectLst/>
                <a:latin typeface="Arial" panose="020B0604020202020204" pitchFamily="34" charset="0"/>
                <a:ea typeface="Calibri" panose="020F0502020204030204" pitchFamily="34" charset="0"/>
                <a:cs typeface="Arial" panose="020B0604020202020204" pitchFamily="34" charset="0"/>
              </a:rPr>
              <a:t> </a:t>
            </a:r>
            <a:br>
              <a:rPr lang="fr-FR" sz="1800" dirty="0">
                <a:effectLst/>
                <a:latin typeface="Arial" panose="020B0604020202020204" pitchFamily="34" charset="0"/>
                <a:ea typeface="Calibri" panose="020F0502020204030204" pitchFamily="34" charset="0"/>
                <a:cs typeface="Arial" panose="020B0604020202020204" pitchFamily="34" charset="0"/>
              </a:rPr>
            </a:br>
            <a:r>
              <a:rPr lang="fr-FR" sz="1800" b="1" dirty="0">
                <a:effectLst/>
                <a:latin typeface="Arial" panose="020B0604020202020204" pitchFamily="34" charset="0"/>
                <a:ea typeface="Calibri" panose="020F0502020204030204" pitchFamily="34" charset="0"/>
                <a:cs typeface="Arial" panose="020B0604020202020204" pitchFamily="34" charset="0"/>
              </a:rPr>
              <a:t>L’étude d’impact et l’enquête publique du parc éolien LES RIEUX</a:t>
            </a:r>
            <a:endParaRPr lang="fr-FR"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9556E9FD-BBB9-D580-B88B-6E2A6E26B928}"/>
              </a:ext>
            </a:extLst>
          </p:cNvPr>
          <p:cNvSpPr>
            <a:spLocks noGrp="1"/>
          </p:cNvSpPr>
          <p:nvPr>
            <p:ph type="subTitle" idx="1"/>
          </p:nvPr>
        </p:nvSpPr>
        <p:spPr>
          <a:xfrm>
            <a:off x="5516707" y="657960"/>
            <a:ext cx="2232602" cy="404221"/>
          </a:xfrm>
        </p:spPr>
        <p:txBody>
          <a:bodyPr>
            <a:noAutofit/>
          </a:bodyPr>
          <a:lstStyle/>
          <a:p>
            <a:r>
              <a:rPr lang="fr-FR" sz="2800" dirty="0">
                <a:latin typeface="Arial" panose="020B0604020202020204" pitchFamily="34" charset="0"/>
                <a:cs typeface="Arial" panose="020B0604020202020204" pitchFamily="34" charset="0"/>
              </a:rPr>
              <a:t>SOMMAIRE</a:t>
            </a:r>
          </a:p>
        </p:txBody>
      </p:sp>
      <p:sp>
        <p:nvSpPr>
          <p:cNvPr id="5" name="Flèche : droite 4">
            <a:extLst>
              <a:ext uri="{FF2B5EF4-FFF2-40B4-BE49-F238E27FC236}">
                <a16:creationId xmlns:a16="http://schemas.microsoft.com/office/drawing/2014/main" id="{A4767B3B-5CBF-8400-1CAF-409F3E2F0AAB}"/>
              </a:ext>
            </a:extLst>
          </p:cNvPr>
          <p:cNvSpPr/>
          <p:nvPr/>
        </p:nvSpPr>
        <p:spPr>
          <a:xfrm>
            <a:off x="2476860" y="4747488"/>
            <a:ext cx="45568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04AE0574-252F-E64E-7857-1390CDE325E6}"/>
              </a:ext>
            </a:extLst>
          </p:cNvPr>
          <p:cNvSpPr/>
          <p:nvPr/>
        </p:nvSpPr>
        <p:spPr>
          <a:xfrm>
            <a:off x="2476860" y="4105563"/>
            <a:ext cx="45568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 droite 6">
            <a:extLst>
              <a:ext uri="{FF2B5EF4-FFF2-40B4-BE49-F238E27FC236}">
                <a16:creationId xmlns:a16="http://schemas.microsoft.com/office/drawing/2014/main" id="{F281AF8A-B9CF-69A4-EF6F-73957E9BD22B}"/>
              </a:ext>
            </a:extLst>
          </p:cNvPr>
          <p:cNvSpPr/>
          <p:nvPr/>
        </p:nvSpPr>
        <p:spPr>
          <a:xfrm>
            <a:off x="2501466" y="2004292"/>
            <a:ext cx="45568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 droite 7">
            <a:extLst>
              <a:ext uri="{FF2B5EF4-FFF2-40B4-BE49-F238E27FC236}">
                <a16:creationId xmlns:a16="http://schemas.microsoft.com/office/drawing/2014/main" id="{53B2F95D-99E6-4FFC-99FE-7B85F0EBEB8A}"/>
              </a:ext>
            </a:extLst>
          </p:cNvPr>
          <p:cNvSpPr/>
          <p:nvPr/>
        </p:nvSpPr>
        <p:spPr>
          <a:xfrm>
            <a:off x="2476860" y="3288142"/>
            <a:ext cx="45568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droite 8">
            <a:extLst>
              <a:ext uri="{FF2B5EF4-FFF2-40B4-BE49-F238E27FC236}">
                <a16:creationId xmlns:a16="http://schemas.microsoft.com/office/drawing/2014/main" id="{775520DD-984E-1A29-7FD0-0E698309D8A6}"/>
              </a:ext>
            </a:extLst>
          </p:cNvPr>
          <p:cNvSpPr/>
          <p:nvPr/>
        </p:nvSpPr>
        <p:spPr>
          <a:xfrm>
            <a:off x="2501466" y="2646217"/>
            <a:ext cx="45568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53CA0657-209E-8987-F833-3527E79643CB}"/>
              </a:ext>
            </a:extLst>
          </p:cNvPr>
          <p:cNvSpPr/>
          <p:nvPr/>
        </p:nvSpPr>
        <p:spPr>
          <a:xfrm>
            <a:off x="2476860" y="5678053"/>
            <a:ext cx="455684"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6" descr="cid:image001.jpg@01D73629.A4969510">
            <a:extLst>
              <a:ext uri="{FF2B5EF4-FFF2-40B4-BE49-F238E27FC236}">
                <a16:creationId xmlns:a16="http://schemas.microsoft.com/office/drawing/2014/main" id="{BE239EF2-A7DC-1490-BD94-27014CA1F860}"/>
              </a:ext>
            </a:extLst>
          </p:cNvPr>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095190" y="203948"/>
            <a:ext cx="977954" cy="1312243"/>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1A51199-5A82-1005-C57F-C8568EE83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080" y="203948"/>
            <a:ext cx="2393950" cy="1162050"/>
          </a:xfrm>
          <a:prstGeom prst="rect">
            <a:avLst/>
          </a:prstGeom>
        </p:spPr>
      </p:pic>
    </p:spTree>
    <p:extLst>
      <p:ext uri="{BB962C8B-B14F-4D97-AF65-F5344CB8AC3E}">
        <p14:creationId xmlns:p14="http://schemas.microsoft.com/office/powerpoint/2010/main" val="1602659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591D1-361A-B121-3A07-2F80620E139E}"/>
              </a:ext>
            </a:extLst>
          </p:cNvPr>
          <p:cNvSpPr>
            <a:spLocks noGrp="1"/>
          </p:cNvSpPr>
          <p:nvPr>
            <p:ph type="title"/>
          </p:nvPr>
        </p:nvSpPr>
        <p:spPr>
          <a:xfrm>
            <a:off x="2592925" y="485112"/>
            <a:ext cx="4432720" cy="672030"/>
          </a:xfrm>
        </p:spPr>
        <p:txBody>
          <a:bodyPr>
            <a:normAutofit/>
          </a:bodyPr>
          <a:lstStyle/>
          <a:p>
            <a:r>
              <a:rPr lang="fr-FR" sz="3200" dirty="0">
                <a:solidFill>
                  <a:srgbClr val="C00000"/>
                </a:solidFill>
                <a:latin typeface="Arial" panose="020B0604020202020204" pitchFamily="34" charset="0"/>
                <a:cs typeface="Arial" panose="020B0604020202020204" pitchFamily="34" charset="0"/>
              </a:rPr>
              <a:t>SOUTENEZ NOUS !</a:t>
            </a:r>
          </a:p>
        </p:txBody>
      </p:sp>
      <p:sp>
        <p:nvSpPr>
          <p:cNvPr id="5" name="ZoneTexte 4">
            <a:extLst>
              <a:ext uri="{FF2B5EF4-FFF2-40B4-BE49-F238E27FC236}">
                <a16:creationId xmlns:a16="http://schemas.microsoft.com/office/drawing/2014/main" id="{FD5376BB-93FC-28F5-1C6A-E003911A95CB}"/>
              </a:ext>
            </a:extLst>
          </p:cNvPr>
          <p:cNvSpPr txBox="1"/>
          <p:nvPr/>
        </p:nvSpPr>
        <p:spPr>
          <a:xfrm>
            <a:off x="5714152" y="1314924"/>
            <a:ext cx="4436433"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fr-FR" sz="2800" dirty="0">
                <a:highlight>
                  <a:srgbClr val="800000"/>
                </a:highlight>
              </a:rPr>
              <a:t>En signant notre pétition</a:t>
            </a:r>
          </a:p>
        </p:txBody>
      </p:sp>
      <p:sp>
        <p:nvSpPr>
          <p:cNvPr id="7" name="ZoneTexte 6">
            <a:extLst>
              <a:ext uri="{FF2B5EF4-FFF2-40B4-BE49-F238E27FC236}">
                <a16:creationId xmlns:a16="http://schemas.microsoft.com/office/drawing/2014/main" id="{CA341125-5356-572F-AD5A-4CD0E81A9B33}"/>
              </a:ext>
            </a:extLst>
          </p:cNvPr>
          <p:cNvSpPr txBox="1"/>
          <p:nvPr/>
        </p:nvSpPr>
        <p:spPr>
          <a:xfrm>
            <a:off x="2567945" y="2025852"/>
            <a:ext cx="5729320"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fr-FR" sz="2800" dirty="0">
                <a:highlight>
                  <a:srgbClr val="800000"/>
                </a:highlight>
              </a:rPr>
              <a:t>En adhérant à notre association</a:t>
            </a:r>
          </a:p>
        </p:txBody>
      </p:sp>
      <p:sp>
        <p:nvSpPr>
          <p:cNvPr id="9" name="ZoneTexte 8">
            <a:extLst>
              <a:ext uri="{FF2B5EF4-FFF2-40B4-BE49-F238E27FC236}">
                <a16:creationId xmlns:a16="http://schemas.microsoft.com/office/drawing/2014/main" id="{5A01ADE6-7AD2-FEC4-519F-741033974F15}"/>
              </a:ext>
            </a:extLst>
          </p:cNvPr>
          <p:cNvSpPr txBox="1"/>
          <p:nvPr/>
        </p:nvSpPr>
        <p:spPr>
          <a:xfrm>
            <a:off x="1639984" y="5197853"/>
            <a:ext cx="3169301" cy="523220"/>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fr-FR" sz="2800" dirty="0">
                <a:highlight>
                  <a:srgbClr val="800000"/>
                </a:highlight>
              </a:rPr>
              <a:t>En faisant un don</a:t>
            </a:r>
          </a:p>
        </p:txBody>
      </p:sp>
      <p:pic>
        <p:nvPicPr>
          <p:cNvPr id="4" name="Picture 2">
            <a:extLst>
              <a:ext uri="{FF2B5EF4-FFF2-40B4-BE49-F238E27FC236}">
                <a16:creationId xmlns:a16="http://schemas.microsoft.com/office/drawing/2014/main" id="{DF530569-08A3-6215-1FF2-755043FDD930}"/>
              </a:ext>
            </a:extLst>
          </p:cNvPr>
          <p:cNvPicPr>
            <a:picLocks noGrp="1" noChangeAspect="1" noChangeArrowheads="1"/>
          </p:cNvPicPr>
          <p:nvPr>
            <p:ph idx="1"/>
          </p:nvPr>
        </p:nvPicPr>
        <p:blipFill>
          <a:blip r:embed="rId2" cstate="print"/>
          <a:srcRect/>
          <a:stretch>
            <a:fillRect/>
          </a:stretch>
        </p:blipFill>
        <p:spPr bwMode="auto">
          <a:xfrm>
            <a:off x="2728944" y="2719433"/>
            <a:ext cx="8915400" cy="1922135"/>
          </a:xfrm>
          <a:prstGeom prst="rect">
            <a:avLst/>
          </a:prstGeom>
          <a:noFill/>
          <a:ln w="41275">
            <a:solidFill>
              <a:schemeClr val="accent1"/>
            </a:solidFill>
            <a:miter lim="800000"/>
            <a:headEnd/>
            <a:tailEnd/>
          </a:ln>
        </p:spPr>
      </p:pic>
      <p:sp>
        <p:nvSpPr>
          <p:cNvPr id="6" name="ZoneTexte 5">
            <a:extLst>
              <a:ext uri="{FF2B5EF4-FFF2-40B4-BE49-F238E27FC236}">
                <a16:creationId xmlns:a16="http://schemas.microsoft.com/office/drawing/2014/main" id="{3F088B6D-4D2E-99F8-3265-20F5BDA0642C}"/>
              </a:ext>
            </a:extLst>
          </p:cNvPr>
          <p:cNvSpPr txBox="1"/>
          <p:nvPr/>
        </p:nvSpPr>
        <p:spPr>
          <a:xfrm>
            <a:off x="5379652" y="5116677"/>
            <a:ext cx="5172364" cy="984885"/>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Collectif d’associations environnementales</a:t>
            </a:r>
          </a:p>
          <a:p>
            <a:r>
              <a:rPr lang="fr-FR" dirty="0">
                <a:latin typeface="Arial" panose="020B0604020202020204" pitchFamily="34" charset="0"/>
                <a:cs typeface="Arial" panose="020B0604020202020204" pitchFamily="34" charset="0"/>
              </a:rPr>
              <a:t>Site   </a:t>
            </a:r>
            <a:r>
              <a:rPr lang="fr-FR" sz="2000" dirty="0">
                <a:latin typeface="Arial" panose="020B0604020202020204" pitchFamily="34" charset="0"/>
                <a:cs typeface="Arial" panose="020B0604020202020204" pitchFamily="34" charset="0"/>
              </a:rPr>
              <a:t>ECEP</a:t>
            </a:r>
            <a:r>
              <a:rPr lang="fr-FR" sz="2400" dirty="0">
                <a:latin typeface="Arial" panose="020B0604020202020204" pitchFamily="34" charset="0"/>
                <a:cs typeface="Arial" panose="020B0604020202020204" pitchFamily="34" charset="0"/>
              </a:rPr>
              <a:t>51.fr  </a:t>
            </a:r>
            <a:r>
              <a:rPr lang="fr-FR"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hlinkClick r:id="rId3"/>
              </a:rPr>
              <a:t>contact@ecep51.fr</a:t>
            </a:r>
            <a:endParaRPr lang="fr-FR"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          6 place de l’Hôtel de Ville 51120 SÉZANNE</a:t>
            </a:r>
          </a:p>
        </p:txBody>
      </p:sp>
      <p:pic>
        <p:nvPicPr>
          <p:cNvPr id="8" name="Image 6" descr="cid:image001.jpg@01D73629.A4969510">
            <a:extLst>
              <a:ext uri="{FF2B5EF4-FFF2-40B4-BE49-F238E27FC236}">
                <a16:creationId xmlns:a16="http://schemas.microsoft.com/office/drawing/2014/main" id="{C0DCE3B7-7801-F464-F679-BAACC1CC6F6E}"/>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0415060" y="4811929"/>
            <a:ext cx="1414645" cy="1863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45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996426-AC21-293E-7634-AAEFF492E0A1}"/>
              </a:ext>
            </a:extLst>
          </p:cNvPr>
          <p:cNvSpPr>
            <a:spLocks noGrp="1"/>
          </p:cNvSpPr>
          <p:nvPr>
            <p:ph type="ctrTitle"/>
          </p:nvPr>
        </p:nvSpPr>
        <p:spPr>
          <a:xfrm>
            <a:off x="344778" y="138545"/>
            <a:ext cx="2675513" cy="1634836"/>
          </a:xfrm>
        </p:spPr>
        <p:txBody>
          <a:bodyPr>
            <a:noAutofit/>
          </a:bodyPr>
          <a:lstStyle/>
          <a:p>
            <a:r>
              <a:rPr lang="fr-FR" sz="3200" dirty="0">
                <a:latin typeface="Arial" panose="020B0604020202020204" pitchFamily="34" charset="0"/>
                <a:cs typeface="Arial" panose="020B0604020202020204" pitchFamily="34" charset="0"/>
              </a:rPr>
              <a:t>Éoliennes en France 2022</a:t>
            </a:r>
            <a:br>
              <a:rPr lang="fr-FR" sz="3200" dirty="0">
                <a:latin typeface="Arial" panose="020B0604020202020204" pitchFamily="34" charset="0"/>
                <a:cs typeface="Arial" panose="020B0604020202020204" pitchFamily="34" charset="0"/>
              </a:rPr>
            </a:br>
            <a:r>
              <a:rPr lang="fr-FR" sz="3200" dirty="0">
                <a:latin typeface="Arial" panose="020B0604020202020204" pitchFamily="34" charset="0"/>
                <a:cs typeface="Arial" panose="020B0604020202020204" pitchFamily="34" charset="0"/>
              </a:rPr>
              <a:t>9000</a:t>
            </a:r>
          </a:p>
        </p:txBody>
      </p:sp>
      <p:pic>
        <p:nvPicPr>
          <p:cNvPr id="5" name="Image 4">
            <a:extLst>
              <a:ext uri="{FF2B5EF4-FFF2-40B4-BE49-F238E27FC236}">
                <a16:creationId xmlns:a16="http://schemas.microsoft.com/office/drawing/2014/main" id="{1D7F98C6-ED44-DC1F-2F5D-74481F776DDF}"/>
              </a:ext>
            </a:extLst>
          </p:cNvPr>
          <p:cNvPicPr>
            <a:picLocks noChangeAspect="1"/>
          </p:cNvPicPr>
          <p:nvPr/>
        </p:nvPicPr>
        <p:blipFill>
          <a:blip r:embed="rId2"/>
          <a:stretch>
            <a:fillRect/>
          </a:stretch>
        </p:blipFill>
        <p:spPr>
          <a:xfrm>
            <a:off x="3235403" y="0"/>
            <a:ext cx="7919447" cy="6858000"/>
          </a:xfrm>
          <a:prstGeom prst="rect">
            <a:avLst/>
          </a:prstGeom>
        </p:spPr>
      </p:pic>
    </p:spTree>
    <p:extLst>
      <p:ext uri="{BB962C8B-B14F-4D97-AF65-F5344CB8AC3E}">
        <p14:creationId xmlns:p14="http://schemas.microsoft.com/office/powerpoint/2010/main" val="2637985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35E66DF-EC56-04CF-38D8-EF968C781A2B}"/>
              </a:ext>
            </a:extLst>
          </p:cNvPr>
          <p:cNvPicPr>
            <a:picLocks noChangeAspect="1"/>
          </p:cNvPicPr>
          <p:nvPr/>
        </p:nvPicPr>
        <p:blipFill>
          <a:blip r:embed="rId2"/>
          <a:stretch>
            <a:fillRect/>
          </a:stretch>
        </p:blipFill>
        <p:spPr>
          <a:xfrm>
            <a:off x="3151822" y="0"/>
            <a:ext cx="8194376" cy="6857999"/>
          </a:xfrm>
          <a:prstGeom prst="rect">
            <a:avLst/>
          </a:prstGeom>
        </p:spPr>
      </p:pic>
      <p:cxnSp>
        <p:nvCxnSpPr>
          <p:cNvPr id="10" name="Connecteur droit avec flèche 9">
            <a:extLst>
              <a:ext uri="{FF2B5EF4-FFF2-40B4-BE49-F238E27FC236}">
                <a16:creationId xmlns:a16="http://schemas.microsoft.com/office/drawing/2014/main" id="{C9EF8170-B142-3643-4442-C91F3DA12B1F}"/>
              </a:ext>
            </a:extLst>
          </p:cNvPr>
          <p:cNvCxnSpPr>
            <a:cxnSpLocks/>
          </p:cNvCxnSpPr>
          <p:nvPr/>
        </p:nvCxnSpPr>
        <p:spPr>
          <a:xfrm>
            <a:off x="1993392" y="2089083"/>
            <a:ext cx="1252728" cy="480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6298901-0CB8-BAAA-A3DE-28F2C4C54DB6}"/>
              </a:ext>
            </a:extLst>
          </p:cNvPr>
          <p:cNvSpPr txBox="1"/>
          <p:nvPr/>
        </p:nvSpPr>
        <p:spPr>
          <a:xfrm>
            <a:off x="539496" y="704088"/>
            <a:ext cx="2306020" cy="1384995"/>
          </a:xfrm>
          <a:prstGeom prst="rect">
            <a:avLst/>
          </a:prstGeom>
          <a:noFill/>
        </p:spPr>
        <p:txBody>
          <a:bodyPr wrap="square" rtlCol="0">
            <a:spAutoFit/>
          </a:bodyPr>
          <a:lstStyle/>
          <a:p>
            <a:r>
              <a:rPr lang="fr-FR" sz="2800" dirty="0">
                <a:latin typeface="Arial" panose="020B0604020202020204" pitchFamily="34" charset="0"/>
                <a:cs typeface="Arial" panose="020B0604020202020204" pitchFamily="34" charset="0"/>
              </a:rPr>
              <a:t>Mince alors pas les premiers !!!!!!</a:t>
            </a:r>
          </a:p>
        </p:txBody>
      </p:sp>
    </p:spTree>
    <p:extLst>
      <p:ext uri="{BB962C8B-B14F-4D97-AF65-F5344CB8AC3E}">
        <p14:creationId xmlns:p14="http://schemas.microsoft.com/office/powerpoint/2010/main" val="406612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C6600A-1D15-F83B-1AC7-88EB122E465D}"/>
              </a:ext>
            </a:extLst>
          </p:cNvPr>
          <p:cNvSpPr>
            <a:spLocks noGrp="1"/>
          </p:cNvSpPr>
          <p:nvPr>
            <p:ph type="ctrTitle"/>
          </p:nvPr>
        </p:nvSpPr>
        <p:spPr>
          <a:xfrm>
            <a:off x="289359" y="175490"/>
            <a:ext cx="2810457" cy="2320822"/>
          </a:xfrm>
        </p:spPr>
        <p:txBody>
          <a:bodyPr>
            <a:normAutofit fontScale="90000"/>
          </a:bodyPr>
          <a:lstStyle/>
          <a:p>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r>
              <a:rPr lang="fr-FR" sz="3200" dirty="0">
                <a:latin typeface="Arial" panose="020B0604020202020204" pitchFamily="34" charset="0"/>
                <a:cs typeface="Arial" panose="020B0604020202020204" pitchFamily="34" charset="0"/>
              </a:rPr>
              <a:t>1846 éoliennes</a:t>
            </a:r>
            <a:r>
              <a:rPr lang="fr-FR" dirty="0">
                <a:latin typeface="Arial" panose="020B0604020202020204" pitchFamily="34" charset="0"/>
                <a:cs typeface="Arial" panose="020B0604020202020204" pitchFamily="34" charset="0"/>
              </a:rPr>
              <a:t> </a:t>
            </a:r>
            <a:r>
              <a:rPr lang="fr-FR" sz="3200" dirty="0">
                <a:latin typeface="Arial" panose="020B0604020202020204" pitchFamily="34" charset="0"/>
                <a:cs typeface="Arial" panose="020B0604020202020204" pitchFamily="34" charset="0"/>
              </a:rPr>
              <a:t>dans le Grand Est</a:t>
            </a:r>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endParaRPr lang="fr-FR" sz="32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EEBBF755-10EA-684E-2DB7-017FFC10CD5F}"/>
              </a:ext>
            </a:extLst>
          </p:cNvPr>
          <p:cNvPicPr>
            <a:picLocks noChangeAspect="1"/>
          </p:cNvPicPr>
          <p:nvPr/>
        </p:nvPicPr>
        <p:blipFill>
          <a:blip r:embed="rId2"/>
          <a:stretch>
            <a:fillRect/>
          </a:stretch>
        </p:blipFill>
        <p:spPr>
          <a:xfrm>
            <a:off x="3253685" y="0"/>
            <a:ext cx="8862115" cy="6809529"/>
          </a:xfrm>
          <a:prstGeom prst="rect">
            <a:avLst/>
          </a:prstGeom>
        </p:spPr>
      </p:pic>
      <p:sp>
        <p:nvSpPr>
          <p:cNvPr id="3" name="ZoneTexte 2">
            <a:extLst>
              <a:ext uri="{FF2B5EF4-FFF2-40B4-BE49-F238E27FC236}">
                <a16:creationId xmlns:a16="http://schemas.microsoft.com/office/drawing/2014/main" id="{CA05D0DB-3733-68BD-95C7-4A12CE7098ED}"/>
              </a:ext>
            </a:extLst>
          </p:cNvPr>
          <p:cNvSpPr txBox="1"/>
          <p:nvPr/>
        </p:nvSpPr>
        <p:spPr>
          <a:xfrm>
            <a:off x="502920" y="1883664"/>
            <a:ext cx="2514600" cy="646331"/>
          </a:xfrm>
          <a:prstGeom prst="rect">
            <a:avLst/>
          </a:prstGeom>
          <a:noFill/>
        </p:spPr>
        <p:txBody>
          <a:bodyPr wrap="square" rtlCol="0">
            <a:spAutoFit/>
          </a:bodyPr>
          <a:lstStyle/>
          <a:p>
            <a:r>
              <a:rPr lang="fr-FR" dirty="0"/>
              <a:t>Inégale répartition</a:t>
            </a:r>
          </a:p>
          <a:p>
            <a:endParaRPr lang="fr-FR" dirty="0"/>
          </a:p>
        </p:txBody>
      </p:sp>
    </p:spTree>
    <p:extLst>
      <p:ext uri="{BB962C8B-B14F-4D97-AF65-F5344CB8AC3E}">
        <p14:creationId xmlns:p14="http://schemas.microsoft.com/office/powerpoint/2010/main" val="1884208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968E81A-F1D7-DE6C-0536-BFD9814F59DA}"/>
              </a:ext>
            </a:extLst>
          </p:cNvPr>
          <p:cNvPicPr>
            <a:picLocks noChangeAspect="1"/>
          </p:cNvPicPr>
          <p:nvPr/>
        </p:nvPicPr>
        <p:blipFill>
          <a:blip r:embed="rId2"/>
          <a:stretch>
            <a:fillRect/>
          </a:stretch>
        </p:blipFill>
        <p:spPr>
          <a:xfrm>
            <a:off x="5898870" y="0"/>
            <a:ext cx="6293130" cy="6858000"/>
          </a:xfrm>
          <a:prstGeom prst="rect">
            <a:avLst/>
          </a:prstGeom>
        </p:spPr>
      </p:pic>
      <p:cxnSp>
        <p:nvCxnSpPr>
          <p:cNvPr id="10" name="Connecteur droit avec flèche 9">
            <a:extLst>
              <a:ext uri="{FF2B5EF4-FFF2-40B4-BE49-F238E27FC236}">
                <a16:creationId xmlns:a16="http://schemas.microsoft.com/office/drawing/2014/main" id="{E9AD5DF3-4BCF-8515-5A51-DE349E9BEC9A}"/>
              </a:ext>
            </a:extLst>
          </p:cNvPr>
          <p:cNvCxnSpPr>
            <a:cxnSpLocks/>
          </p:cNvCxnSpPr>
          <p:nvPr/>
        </p:nvCxnSpPr>
        <p:spPr>
          <a:xfrm>
            <a:off x="4322626" y="1612770"/>
            <a:ext cx="1576244" cy="908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8DAE2B7B-DB73-471F-4F3B-049DAFCED516}"/>
              </a:ext>
            </a:extLst>
          </p:cNvPr>
          <p:cNvSpPr txBox="1"/>
          <p:nvPr/>
        </p:nvSpPr>
        <p:spPr>
          <a:xfrm>
            <a:off x="1748901" y="994299"/>
            <a:ext cx="2902998" cy="1015663"/>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Pourquoi une telle concentration dans la MARNE et l’AUBE ?</a:t>
            </a:r>
          </a:p>
        </p:txBody>
      </p:sp>
    </p:spTree>
    <p:extLst>
      <p:ext uri="{BB962C8B-B14F-4D97-AF65-F5344CB8AC3E}">
        <p14:creationId xmlns:p14="http://schemas.microsoft.com/office/powerpoint/2010/main" val="202531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2D04702-9B23-7645-D77F-2FA567A9F208}"/>
              </a:ext>
            </a:extLst>
          </p:cNvPr>
          <p:cNvSpPr txBox="1"/>
          <p:nvPr/>
        </p:nvSpPr>
        <p:spPr>
          <a:xfrm>
            <a:off x="550926" y="341114"/>
            <a:ext cx="6094476" cy="461665"/>
          </a:xfrm>
          <a:prstGeom prst="rect">
            <a:avLst/>
          </a:prstGeom>
          <a:noFill/>
        </p:spPr>
        <p:txBody>
          <a:bodyPr wrap="square">
            <a:spAutoFit/>
          </a:bodyPr>
          <a:lstStyle/>
          <a:p>
            <a:r>
              <a:rPr lang="fr-FR" sz="2400" dirty="0">
                <a:solidFill>
                  <a:srgbClr val="FF0000"/>
                </a:solidFill>
                <a:latin typeface="Arial" panose="020B0604020202020204" pitchFamily="34" charset="0"/>
                <a:cs typeface="Arial" panose="020B0604020202020204" pitchFamily="34" charset="0"/>
              </a:rPr>
              <a:t>WATT </a:t>
            </a:r>
            <a:r>
              <a:rPr lang="fr-FR" sz="2400" dirty="0" err="1">
                <a:solidFill>
                  <a:srgbClr val="FF0000"/>
                </a:solidFill>
                <a:latin typeface="Arial" panose="020B0604020202020204" pitchFamily="34" charset="0"/>
                <a:cs typeface="Arial" panose="020B0604020202020204" pitchFamily="34" charset="0"/>
              </a:rPr>
              <a:t>WATT</a:t>
            </a:r>
            <a:r>
              <a:rPr lang="fr-FR" sz="2400" dirty="0">
                <a:solidFill>
                  <a:srgbClr val="FF0000"/>
                </a:solidFill>
                <a:latin typeface="Arial" panose="020B0604020202020204" pitchFamily="34" charset="0"/>
                <a:cs typeface="Arial" panose="020B0604020202020204" pitchFamily="34" charset="0"/>
              </a:rPr>
              <a:t> </a:t>
            </a:r>
            <a:r>
              <a:rPr lang="fr-FR" sz="2400" dirty="0" err="1">
                <a:solidFill>
                  <a:srgbClr val="FF0000"/>
                </a:solidFill>
                <a:latin typeface="Arial" panose="020B0604020202020204" pitchFamily="34" charset="0"/>
                <a:cs typeface="Arial" panose="020B0604020202020204" pitchFamily="34" charset="0"/>
              </a:rPr>
              <a:t>WATT</a:t>
            </a:r>
            <a:r>
              <a:rPr lang="fr-FR" sz="2400" dirty="0">
                <a:solidFill>
                  <a:srgbClr val="FF0000"/>
                </a:solidFill>
                <a:latin typeface="Arial" panose="020B0604020202020204" pitchFamily="34" charset="0"/>
                <a:cs typeface="Arial" panose="020B0604020202020204" pitchFamily="34" charset="0"/>
              </a:rPr>
              <a:t> et nous</a:t>
            </a:r>
            <a:endParaRPr lang="fr-FR" sz="2400" dirty="0">
              <a:solidFill>
                <a:srgbClr val="FF0000"/>
              </a:solidFill>
            </a:endParaRPr>
          </a:p>
        </p:txBody>
      </p:sp>
      <p:pic>
        <p:nvPicPr>
          <p:cNvPr id="8" name="Image 6" descr="cid:image001.jpg@01D73629.A4969510">
            <a:extLst>
              <a:ext uri="{FF2B5EF4-FFF2-40B4-BE49-F238E27FC236}">
                <a16:creationId xmlns:a16="http://schemas.microsoft.com/office/drawing/2014/main" id="{037AB035-374E-4B00-CC85-3D67D9D91824}"/>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32445" y="992613"/>
            <a:ext cx="943457" cy="1265955"/>
          </a:xfrm>
          <a:prstGeom prst="rect">
            <a:avLst/>
          </a:prstGeom>
          <a:noFill/>
          <a:ln w="28575">
            <a:solidFill>
              <a:srgbClr val="0066FF"/>
            </a:solidFill>
            <a:miter lim="800000"/>
            <a:headEnd/>
            <a:tailEnd/>
          </a:ln>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6C116711-8261-CEB0-221C-51ED2DF64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0656" y="203948"/>
            <a:ext cx="2007374" cy="974402"/>
          </a:xfrm>
          <a:prstGeom prst="rect">
            <a:avLst/>
          </a:prstGeom>
        </p:spPr>
      </p:pic>
      <p:pic>
        <p:nvPicPr>
          <p:cNvPr id="3" name="Image 2">
            <a:extLst>
              <a:ext uri="{FF2B5EF4-FFF2-40B4-BE49-F238E27FC236}">
                <a16:creationId xmlns:a16="http://schemas.microsoft.com/office/drawing/2014/main" id="{A1B0470E-ED80-7C50-C7E8-48E1549923F9}"/>
              </a:ext>
            </a:extLst>
          </p:cNvPr>
          <p:cNvPicPr>
            <a:picLocks noChangeAspect="1"/>
          </p:cNvPicPr>
          <p:nvPr/>
        </p:nvPicPr>
        <p:blipFill>
          <a:blip r:embed="rId6"/>
          <a:stretch>
            <a:fillRect/>
          </a:stretch>
        </p:blipFill>
        <p:spPr>
          <a:xfrm>
            <a:off x="4810356" y="203948"/>
            <a:ext cx="4524375" cy="2028825"/>
          </a:xfrm>
          <a:prstGeom prst="rect">
            <a:avLst/>
          </a:prstGeom>
        </p:spPr>
      </p:pic>
      <p:sp>
        <p:nvSpPr>
          <p:cNvPr id="4" name="ZoneTexte 3">
            <a:extLst>
              <a:ext uri="{FF2B5EF4-FFF2-40B4-BE49-F238E27FC236}">
                <a16:creationId xmlns:a16="http://schemas.microsoft.com/office/drawing/2014/main" id="{1AE30831-6DFC-6DEA-BCD5-27844A30B078}"/>
              </a:ext>
            </a:extLst>
          </p:cNvPr>
          <p:cNvSpPr txBox="1"/>
          <p:nvPr/>
        </p:nvSpPr>
        <p:spPr>
          <a:xfrm>
            <a:off x="2450603" y="849028"/>
            <a:ext cx="1962604" cy="646331"/>
          </a:xfrm>
          <a:prstGeom prst="rect">
            <a:avLst/>
          </a:prstGeom>
          <a:noFill/>
        </p:spPr>
        <p:txBody>
          <a:bodyPr wrap="square" rtlCol="0">
            <a:spAutoFit/>
          </a:bodyPr>
          <a:lstStyle/>
          <a:p>
            <a:r>
              <a:rPr lang="fr-FR" dirty="0"/>
              <a:t>Idem pour watt</a:t>
            </a:r>
          </a:p>
          <a:p>
            <a:r>
              <a:rPr lang="fr-FR" dirty="0"/>
              <a:t>   PUISSSANCE</a:t>
            </a:r>
          </a:p>
        </p:txBody>
      </p:sp>
      <p:pic>
        <p:nvPicPr>
          <p:cNvPr id="10" name="Image 9">
            <a:extLst>
              <a:ext uri="{FF2B5EF4-FFF2-40B4-BE49-F238E27FC236}">
                <a16:creationId xmlns:a16="http://schemas.microsoft.com/office/drawing/2014/main" id="{7B5492B6-F352-DDC2-2B93-54285EC368E8}"/>
              </a:ext>
            </a:extLst>
          </p:cNvPr>
          <p:cNvPicPr>
            <a:picLocks noChangeAspect="1"/>
          </p:cNvPicPr>
          <p:nvPr/>
        </p:nvPicPr>
        <p:blipFill>
          <a:blip r:embed="rId7"/>
          <a:stretch>
            <a:fillRect/>
          </a:stretch>
        </p:blipFill>
        <p:spPr>
          <a:xfrm>
            <a:off x="2847975" y="3465797"/>
            <a:ext cx="3248025" cy="2543175"/>
          </a:xfrm>
          <a:prstGeom prst="rect">
            <a:avLst/>
          </a:prstGeom>
        </p:spPr>
      </p:pic>
      <p:sp>
        <p:nvSpPr>
          <p:cNvPr id="14" name="ZoneTexte 13">
            <a:extLst>
              <a:ext uri="{FF2B5EF4-FFF2-40B4-BE49-F238E27FC236}">
                <a16:creationId xmlns:a16="http://schemas.microsoft.com/office/drawing/2014/main" id="{205378D5-6FF0-1B33-AB85-8DD7A4A8E8D4}"/>
              </a:ext>
            </a:extLst>
          </p:cNvPr>
          <p:cNvSpPr txBox="1"/>
          <p:nvPr/>
        </p:nvSpPr>
        <p:spPr>
          <a:xfrm>
            <a:off x="2638886" y="2352686"/>
            <a:ext cx="9097394" cy="923330"/>
          </a:xfrm>
          <a:prstGeom prst="rect">
            <a:avLst/>
          </a:prstGeom>
          <a:noFill/>
        </p:spPr>
        <p:txBody>
          <a:bodyPr wrap="square">
            <a:spAutoFit/>
          </a:bodyPr>
          <a:lstStyle/>
          <a:p>
            <a:r>
              <a:rPr lang="fr-FR" dirty="0">
                <a:latin typeface="Arial" panose="020B0604020202020204" pitchFamily="34" charset="0"/>
                <a:cs typeface="Arial" panose="020B0604020202020204" pitchFamily="34" charset="0"/>
              </a:rPr>
              <a:t>Une maison de 120m</a:t>
            </a:r>
            <a:r>
              <a:rPr lang="fr-FR" baseline="30000" dirty="0">
                <a:latin typeface="Arial" panose="020B0604020202020204" pitchFamily="34" charset="0"/>
                <a:cs typeface="Arial" panose="020B0604020202020204" pitchFamily="34" charset="0"/>
              </a:rPr>
              <a:t>2</a:t>
            </a:r>
            <a:r>
              <a:rPr lang="fr-FR" dirty="0">
                <a:latin typeface="Arial" panose="020B0604020202020204" pitchFamily="34" charset="0"/>
                <a:cs typeface="Arial" panose="020B0604020202020204" pitchFamily="34" charset="0"/>
              </a:rPr>
              <a:t> occupée par une </a:t>
            </a:r>
            <a:r>
              <a:rPr lang="fr-FR" b="1" dirty="0">
                <a:latin typeface="Arial" panose="020B0604020202020204" pitchFamily="34" charset="0"/>
                <a:cs typeface="Arial" panose="020B0604020202020204" pitchFamily="34" charset="0"/>
              </a:rPr>
              <a:t>famille de 4 personnes</a:t>
            </a:r>
            <a:r>
              <a:rPr lang="fr-FR" dirty="0">
                <a:latin typeface="Arial" panose="020B0604020202020204" pitchFamily="34" charset="0"/>
                <a:cs typeface="Arial" panose="020B0604020202020204" pitchFamily="34" charset="0"/>
              </a:rPr>
              <a:t> et disposant du chauffage, de l'eau chaude sanitaire et de la cuisson électriques consomme en </a:t>
            </a:r>
            <a:r>
              <a:rPr lang="fr-FR" b="1" dirty="0">
                <a:latin typeface="Arial" panose="020B0604020202020204" pitchFamily="34" charset="0"/>
                <a:cs typeface="Arial" panose="020B0604020202020204" pitchFamily="34" charset="0"/>
              </a:rPr>
              <a:t>moyenne</a:t>
            </a:r>
            <a:r>
              <a:rPr lang="fr-FR" dirty="0">
                <a:latin typeface="Arial" panose="020B0604020202020204" pitchFamily="34" charset="0"/>
                <a:cs typeface="Arial" panose="020B0604020202020204" pitchFamily="34" charset="0"/>
              </a:rPr>
              <a:t> 18 796 kWh par an.(Hello watt 08/11/21)</a:t>
            </a:r>
          </a:p>
        </p:txBody>
      </p:sp>
      <p:sp>
        <p:nvSpPr>
          <p:cNvPr id="15" name="ZoneTexte 14">
            <a:extLst>
              <a:ext uri="{FF2B5EF4-FFF2-40B4-BE49-F238E27FC236}">
                <a16:creationId xmlns:a16="http://schemas.microsoft.com/office/drawing/2014/main" id="{A2693BAC-F5E5-49D9-6095-52BA79F99461}"/>
              </a:ext>
            </a:extLst>
          </p:cNvPr>
          <p:cNvSpPr txBox="1"/>
          <p:nvPr/>
        </p:nvSpPr>
        <p:spPr>
          <a:xfrm>
            <a:off x="6454066" y="3568823"/>
            <a:ext cx="4234649"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Total sans chauffage       6 433 kWh</a:t>
            </a:r>
          </a:p>
        </p:txBody>
      </p:sp>
      <p:sp>
        <p:nvSpPr>
          <p:cNvPr id="16" name="ZoneTexte 15">
            <a:extLst>
              <a:ext uri="{FF2B5EF4-FFF2-40B4-BE49-F238E27FC236}">
                <a16:creationId xmlns:a16="http://schemas.microsoft.com/office/drawing/2014/main" id="{E7739154-D25C-2FBE-856C-C4B943F94DA9}"/>
              </a:ext>
            </a:extLst>
          </p:cNvPr>
          <p:cNvSpPr txBox="1"/>
          <p:nvPr/>
        </p:nvSpPr>
        <p:spPr>
          <a:xfrm>
            <a:off x="6454066" y="3861630"/>
            <a:ext cx="4234649"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Total</a:t>
            </a:r>
            <a:r>
              <a:rPr lang="fr-FR" dirty="0"/>
              <a:t> avec chauffage 16 975 kWh</a:t>
            </a:r>
          </a:p>
        </p:txBody>
      </p:sp>
      <p:sp>
        <p:nvSpPr>
          <p:cNvPr id="18" name="ZoneTexte 17">
            <a:extLst>
              <a:ext uri="{FF2B5EF4-FFF2-40B4-BE49-F238E27FC236}">
                <a16:creationId xmlns:a16="http://schemas.microsoft.com/office/drawing/2014/main" id="{1B548E7A-1CE8-7369-B133-8B0F8B6A92AE}"/>
              </a:ext>
            </a:extLst>
          </p:cNvPr>
          <p:cNvSpPr txBox="1"/>
          <p:nvPr/>
        </p:nvSpPr>
        <p:spPr>
          <a:xfrm>
            <a:off x="6521114" y="4332302"/>
            <a:ext cx="5570272" cy="1461939"/>
          </a:xfrm>
          <a:prstGeom prst="rect">
            <a:avLst/>
          </a:prstGeom>
          <a:noFill/>
        </p:spPr>
        <p:txBody>
          <a:bodyPr wrap="square" rtlCol="0">
            <a:spAutoFit/>
          </a:bodyPr>
          <a:lstStyle/>
          <a:p>
            <a:r>
              <a:rPr lang="fr-FR" sz="1700" dirty="0"/>
              <a:t>Exemple facture 2021 : 7 930 kWh sans chauffage</a:t>
            </a:r>
          </a:p>
          <a:p>
            <a:r>
              <a:rPr lang="fr-FR" dirty="0">
                <a:latin typeface="Arial" panose="020B0604020202020204" pitchFamily="34" charset="0"/>
                <a:cs typeface="Arial" panose="020B0604020202020204" pitchFamily="34" charset="0"/>
              </a:rPr>
              <a:t>Abonnement</a:t>
            </a:r>
            <a:r>
              <a:rPr lang="fr-FR" dirty="0"/>
              <a:t>           150€      10%</a:t>
            </a:r>
          </a:p>
          <a:p>
            <a:r>
              <a:rPr lang="fr-FR" dirty="0"/>
              <a:t>Consommation     800€     55%</a:t>
            </a:r>
          </a:p>
          <a:p>
            <a:r>
              <a:rPr lang="fr-FR" dirty="0"/>
              <a:t>Taxes TVA incluse  510€     35%</a:t>
            </a:r>
          </a:p>
          <a:p>
            <a:r>
              <a:rPr lang="fr-FR" dirty="0"/>
              <a:t>Total                     1 460€                  0,19 € du kWh</a:t>
            </a:r>
          </a:p>
        </p:txBody>
      </p:sp>
      <p:pic>
        <p:nvPicPr>
          <p:cNvPr id="20" name="Image 19">
            <a:extLst>
              <a:ext uri="{FF2B5EF4-FFF2-40B4-BE49-F238E27FC236}">
                <a16:creationId xmlns:a16="http://schemas.microsoft.com/office/drawing/2014/main" id="{4961A314-74D6-F304-39BE-AE1F9A372E2B}"/>
              </a:ext>
            </a:extLst>
          </p:cNvPr>
          <p:cNvPicPr>
            <a:picLocks noChangeAspect="1"/>
          </p:cNvPicPr>
          <p:nvPr/>
        </p:nvPicPr>
        <p:blipFill>
          <a:blip r:embed="rId8"/>
          <a:stretch>
            <a:fillRect/>
          </a:stretch>
        </p:blipFill>
        <p:spPr>
          <a:xfrm>
            <a:off x="2847975" y="6110312"/>
            <a:ext cx="5391150" cy="685800"/>
          </a:xfrm>
          <a:prstGeom prst="rect">
            <a:avLst/>
          </a:prstGeom>
        </p:spPr>
      </p:pic>
      <p:sp>
        <p:nvSpPr>
          <p:cNvPr id="21" name="ZoneTexte 20">
            <a:extLst>
              <a:ext uri="{FF2B5EF4-FFF2-40B4-BE49-F238E27FC236}">
                <a16:creationId xmlns:a16="http://schemas.microsoft.com/office/drawing/2014/main" id="{C8B091CC-5309-953A-F80B-B341E38A4DF7}"/>
              </a:ext>
            </a:extLst>
          </p:cNvPr>
          <p:cNvSpPr txBox="1"/>
          <p:nvPr/>
        </p:nvSpPr>
        <p:spPr>
          <a:xfrm>
            <a:off x="8451542" y="6188388"/>
            <a:ext cx="3551068"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Voir au dos de votre facture d’électricité</a:t>
            </a:r>
          </a:p>
        </p:txBody>
      </p:sp>
    </p:spTree>
    <p:extLst>
      <p:ext uri="{BB962C8B-B14F-4D97-AF65-F5344CB8AC3E}">
        <p14:creationId xmlns:p14="http://schemas.microsoft.com/office/powerpoint/2010/main" val="2619719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E398012-570A-770D-DC49-54CBCC735FDD}"/>
              </a:ext>
            </a:extLst>
          </p:cNvPr>
          <p:cNvPicPr>
            <a:picLocks noChangeAspect="1"/>
          </p:cNvPicPr>
          <p:nvPr/>
        </p:nvPicPr>
        <p:blipFill>
          <a:blip r:embed="rId3"/>
          <a:stretch>
            <a:fillRect/>
          </a:stretch>
        </p:blipFill>
        <p:spPr>
          <a:xfrm>
            <a:off x="0" y="688623"/>
            <a:ext cx="12191999" cy="6169377"/>
          </a:xfrm>
          <a:prstGeom prst="rect">
            <a:avLst/>
          </a:prstGeom>
        </p:spPr>
      </p:pic>
      <p:sp>
        <p:nvSpPr>
          <p:cNvPr id="10" name="ZoneTexte 9">
            <a:extLst>
              <a:ext uri="{FF2B5EF4-FFF2-40B4-BE49-F238E27FC236}">
                <a16:creationId xmlns:a16="http://schemas.microsoft.com/office/drawing/2014/main" id="{173E4FE1-14DA-8DCC-5E5C-2DDDAC4BAA1B}"/>
              </a:ext>
            </a:extLst>
          </p:cNvPr>
          <p:cNvSpPr txBox="1"/>
          <p:nvPr/>
        </p:nvSpPr>
        <p:spPr>
          <a:xfrm>
            <a:off x="3675353" y="1309149"/>
            <a:ext cx="7767607" cy="1077218"/>
          </a:xfrm>
          <a:prstGeom prst="rect">
            <a:avLst/>
          </a:prstGeom>
          <a:noFill/>
        </p:spPr>
        <p:txBody>
          <a:bodyPr wrap="square" rtlCol="0">
            <a:spAutoFit/>
          </a:bodyPr>
          <a:lstStyle/>
          <a:p>
            <a:r>
              <a:rPr lang="fr-FR" sz="1600" dirty="0">
                <a:solidFill>
                  <a:srgbClr val="FFFF00"/>
                </a:solidFill>
                <a:latin typeface="Arial" panose="020B0604020202020204" pitchFamily="34" charset="0"/>
                <a:cs typeface="Arial" panose="020B0604020202020204" pitchFamily="34" charset="0"/>
              </a:rPr>
              <a:t>Pour une petite journée besoin maxi d’environ 50 000 MW</a:t>
            </a:r>
          </a:p>
          <a:p>
            <a:r>
              <a:rPr lang="fr-FR" sz="1600" dirty="0">
                <a:solidFill>
                  <a:srgbClr val="FFFF00"/>
                </a:solidFill>
                <a:latin typeface="Arial" panose="020B0604020202020204" pitchFamily="34" charset="0"/>
                <a:cs typeface="Arial" panose="020B0604020202020204" pitchFamily="34" charset="0"/>
              </a:rPr>
              <a:t>L’hiver il faut prévoir jusqu’à 80 000 MW.</a:t>
            </a:r>
          </a:p>
          <a:p>
            <a:r>
              <a:rPr lang="fr-FR" sz="1600" dirty="0">
                <a:solidFill>
                  <a:srgbClr val="FFFF00"/>
                </a:solidFill>
                <a:latin typeface="Arial" panose="020B0604020202020204" pitchFamily="34" charset="0"/>
                <a:cs typeface="Arial" panose="020B0604020202020204" pitchFamily="34" charset="0"/>
              </a:rPr>
              <a:t>L’éolien peut pousser une pointe autour de 20% de la production lorsque le vent souffle mais bien souvent il végète comme ci-dessous. </a:t>
            </a:r>
          </a:p>
        </p:txBody>
      </p:sp>
      <p:pic>
        <p:nvPicPr>
          <p:cNvPr id="3" name="Image 2">
            <a:extLst>
              <a:ext uri="{FF2B5EF4-FFF2-40B4-BE49-F238E27FC236}">
                <a16:creationId xmlns:a16="http://schemas.microsoft.com/office/drawing/2014/main" id="{11665E8F-EEBE-9A82-46C1-902920972D3A}"/>
              </a:ext>
            </a:extLst>
          </p:cNvPr>
          <p:cNvPicPr>
            <a:picLocks noChangeAspect="1"/>
          </p:cNvPicPr>
          <p:nvPr/>
        </p:nvPicPr>
        <p:blipFill>
          <a:blip r:embed="rId4"/>
          <a:stretch>
            <a:fillRect/>
          </a:stretch>
        </p:blipFill>
        <p:spPr>
          <a:xfrm>
            <a:off x="300731" y="49323"/>
            <a:ext cx="11891269" cy="600075"/>
          </a:xfrm>
          <a:prstGeom prst="rect">
            <a:avLst/>
          </a:prstGeom>
        </p:spPr>
      </p:pic>
      <p:sp>
        <p:nvSpPr>
          <p:cNvPr id="4" name="ZoneTexte 3">
            <a:extLst>
              <a:ext uri="{FF2B5EF4-FFF2-40B4-BE49-F238E27FC236}">
                <a16:creationId xmlns:a16="http://schemas.microsoft.com/office/drawing/2014/main" id="{145434E3-96E0-4896-9767-0AD2AAFAC11E}"/>
              </a:ext>
            </a:extLst>
          </p:cNvPr>
          <p:cNvSpPr txBox="1"/>
          <p:nvPr/>
        </p:nvSpPr>
        <p:spPr>
          <a:xfrm>
            <a:off x="10892901" y="49323"/>
            <a:ext cx="1201445"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EDF dos facture</a:t>
            </a:r>
          </a:p>
        </p:txBody>
      </p:sp>
    </p:spTree>
    <p:extLst>
      <p:ext uri="{BB962C8B-B14F-4D97-AF65-F5344CB8AC3E}">
        <p14:creationId xmlns:p14="http://schemas.microsoft.com/office/powerpoint/2010/main" val="3793454729"/>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932</TotalTime>
  <Words>1788</Words>
  <Application>Microsoft Office PowerPoint</Application>
  <PresentationFormat>Grand écran</PresentationFormat>
  <Paragraphs>194</Paragraphs>
  <Slides>30</Slides>
  <Notes>3</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37" baseType="lpstr">
      <vt:lpstr>Arial</vt:lpstr>
      <vt:lpstr>Calibri</vt:lpstr>
      <vt:lpstr>Century Gothic</vt:lpstr>
      <vt:lpstr>Symbol</vt:lpstr>
      <vt:lpstr>Wingdings 3</vt:lpstr>
      <vt:lpstr>Brin</vt:lpstr>
      <vt:lpstr>Acrobat Document</vt:lpstr>
      <vt:lpstr>Présentation PowerPoint</vt:lpstr>
      <vt:lpstr>Notre action se développe au sein du collectif Environnement Champenois en Péril qui regroupe 14 associations:</vt:lpstr>
      <vt:lpstr>Cartographie éolienne FRANCE – GRAND EST – MARNE –    Les besoins et la production énergétique     Le sud-ouest marnais – les chiffres - le mitage éolien    L’éolien dans la Communauté de Commune de la Brie Champenoise CCBC – état des lieux et les 5 projets    Présentation des 5 projets – phases de conception par les sociétés d’exploitation des multinationales    L’étude d’impact et l’enquête publique du parc éolien LES RIEUX</vt:lpstr>
      <vt:lpstr>Éoliennes en France 2022 9000</vt:lpstr>
      <vt:lpstr>Présentation PowerPoint</vt:lpstr>
      <vt:lpstr>      1846 éoliennes dans le Grand Est  </vt:lpstr>
      <vt:lpstr>Présentation PowerPoint</vt:lpstr>
      <vt:lpstr>Présentation PowerPoint</vt:lpstr>
      <vt:lpstr>Présentation PowerPoint</vt:lpstr>
      <vt:lpstr>Présentation PowerPoint</vt:lpstr>
      <vt:lpstr>L’éolien produit de l’électricité mais </vt:lpstr>
      <vt:lpstr>Ses impacts négatifs de proximité sont de plus en plus reconnus</vt:lpstr>
      <vt:lpstr>ATTENTION si pour l’instant il n’y en a pas à proximité de chez vous la multiplication des parcs vous guette ; il faut réagir maintenant</vt:lpstr>
      <vt:lpstr>Présentation PowerPoint</vt:lpstr>
      <vt:lpstr>La CCBC communauté de communes de la Brie Champenoise   24 éoliennes installées et 5 projets de 24 éoliennes </vt:lpstr>
      <vt:lpstr>CCBC    24 éoliennes en fonctionnement – 3 parcs</vt:lpstr>
      <vt:lpstr>Propriétaires + exploitants</vt:lpstr>
      <vt:lpstr>5 nouveaux projets CCBC pour un total de 24 éoliennes qui doubleront les 24 existantes et envahissement d’un paysage inadapté car trop proche des habitation et des forêts</vt:lpstr>
      <vt:lpstr>Présentation PowerPoint</vt:lpstr>
      <vt:lpstr>Projet éolien de LA GRANDE CONTRÉE CHARLEVILLE</vt:lpstr>
      <vt:lpstr>Projet éolien EURUS CORROBERT</vt:lpstr>
      <vt:lpstr>Présentation PowerPoint</vt:lpstr>
      <vt:lpstr>Présentation PowerPoint</vt:lpstr>
      <vt:lpstr>Présentation PowerPoint</vt:lpstr>
      <vt:lpstr>Présentation PowerPoint</vt:lpstr>
      <vt:lpstr>     Retombées économiques des taxes (50%, comm.comm 20% commune  30% département)</vt:lpstr>
      <vt:lpstr>* Être attentif et ALERTER les associations locales de défense de l’environnement si connaissance projet ou démarchage promoteurs  * Se tenir informé et INFORMER autour de soi. LUTTER contre la désinformation systématique.  * Demander une CONSULTATION PUBLIQUE afin de donner votre avis pour que le conseil municipal représente la majorité. Faire SIGNER des pétitions.  * Se rendre dans les ENQUÊTES PUBLIQUES en mairie, donner son avis avec arguments sur le registre ou par mail  ddt-seepr-icpe@marne.gouv.fr  (objet le projet en question) pour aboutir à un avis défavorable du commissaire enquêteur et à un refus du préfet. Pour LES RIEUX il reste une séance samedi prochain 1er octobre à la mairie de VAUCHAMPS de 10h à 12h.</vt:lpstr>
      <vt:lpstr>SYNTHESE</vt:lpstr>
      <vt:lpstr>Présentation PowerPoint</vt:lpstr>
      <vt:lpstr>SOUTENEZ NOUS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Hexadiag</dc:creator>
  <cp:lastModifiedBy>Hexadiag</cp:lastModifiedBy>
  <cp:revision>63</cp:revision>
  <dcterms:created xsi:type="dcterms:W3CDTF">2022-09-19T11:34:31Z</dcterms:created>
  <dcterms:modified xsi:type="dcterms:W3CDTF">2022-09-28T06:12:09Z</dcterms:modified>
</cp:coreProperties>
</file>