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1" r:id="rId1"/>
  </p:sldMasterIdLst>
  <p:sldIdLst>
    <p:sldId id="258" r:id="rId2"/>
    <p:sldId id="348" r:id="rId3"/>
    <p:sldId id="313" r:id="rId4"/>
    <p:sldId id="314" r:id="rId5"/>
    <p:sldId id="347" r:id="rId6"/>
    <p:sldId id="338" r:id="rId7"/>
    <p:sldId id="416" r:id="rId8"/>
    <p:sldId id="340" r:id="rId9"/>
    <p:sldId id="264" r:id="rId10"/>
    <p:sldId id="265" r:id="rId11"/>
    <p:sldId id="271" r:id="rId12"/>
    <p:sldId id="272" r:id="rId13"/>
    <p:sldId id="278" r:id="rId14"/>
    <p:sldId id="395" r:id="rId15"/>
    <p:sldId id="276" r:id="rId16"/>
    <p:sldId id="413" r:id="rId17"/>
    <p:sldId id="379" r:id="rId18"/>
    <p:sldId id="387" r:id="rId19"/>
    <p:sldId id="380" r:id="rId20"/>
    <p:sldId id="396" r:id="rId21"/>
    <p:sldId id="381" r:id="rId22"/>
    <p:sldId id="382" r:id="rId23"/>
    <p:sldId id="438" r:id="rId24"/>
    <p:sldId id="384" r:id="rId25"/>
    <p:sldId id="329" r:id="rId26"/>
    <p:sldId id="418" r:id="rId27"/>
    <p:sldId id="419" r:id="rId28"/>
    <p:sldId id="420" r:id="rId29"/>
    <p:sldId id="421" r:id="rId30"/>
    <p:sldId id="422" r:id="rId31"/>
    <p:sldId id="423" r:id="rId32"/>
    <p:sldId id="424" r:id="rId33"/>
    <p:sldId id="425" r:id="rId34"/>
    <p:sldId id="426" r:id="rId35"/>
    <p:sldId id="427" r:id="rId36"/>
    <p:sldId id="428" r:id="rId37"/>
    <p:sldId id="429" r:id="rId38"/>
    <p:sldId id="430" r:id="rId39"/>
    <p:sldId id="431" r:id="rId40"/>
    <p:sldId id="288" r:id="rId41"/>
    <p:sldId id="409" r:id="rId42"/>
    <p:sldId id="432" r:id="rId43"/>
    <p:sldId id="434" r:id="rId44"/>
    <p:sldId id="433" r:id="rId45"/>
    <p:sldId id="436" r:id="rId46"/>
    <p:sldId id="441" r:id="rId47"/>
    <p:sldId id="342" r:id="rId48"/>
    <p:sldId id="343" r:id="rId49"/>
    <p:sldId id="352" r:id="rId50"/>
    <p:sldId id="353" r:id="rId51"/>
    <p:sldId id="354" r:id="rId52"/>
    <p:sldId id="355" r:id="rId53"/>
    <p:sldId id="356" r:id="rId54"/>
    <p:sldId id="357" r:id="rId55"/>
    <p:sldId id="358" r:id="rId56"/>
    <p:sldId id="359" r:id="rId57"/>
    <p:sldId id="360" r:id="rId58"/>
    <p:sldId id="361" r:id="rId59"/>
    <p:sldId id="388" r:id="rId60"/>
    <p:sldId id="389" r:id="rId61"/>
    <p:sldId id="390" r:id="rId62"/>
    <p:sldId id="440" r:id="rId63"/>
    <p:sldId id="391" r:id="rId64"/>
    <p:sldId id="439" r:id="rId65"/>
    <p:sldId id="345" r:id="rId66"/>
    <p:sldId id="280" r:id="rId67"/>
    <p:sldId id="316" r:id="rId68"/>
    <p:sldId id="281" r:id="rId69"/>
    <p:sldId id="385" r:id="rId70"/>
    <p:sldId id="437" r:id="rId71"/>
    <p:sldId id="351" r:id="rId72"/>
    <p:sldId id="414" r:id="rId73"/>
    <p:sldId id="294" r:id="rId74"/>
    <p:sldId id="331" r:id="rId75"/>
    <p:sldId id="303" r:id="rId76"/>
    <p:sldId id="304" r:id="rId7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15" autoAdjust="0"/>
    <p:restoredTop sz="94660"/>
  </p:normalViewPr>
  <p:slideViewPr>
    <p:cSldViewPr snapToGrid="0">
      <p:cViewPr varScale="1">
        <p:scale>
          <a:sx n="78" d="100"/>
          <a:sy n="78" d="100"/>
        </p:scale>
        <p:origin x="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870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471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1996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096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83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6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721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343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754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610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818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423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01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799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025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61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957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2814761" y="596349"/>
            <a:ext cx="9538915" cy="26875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4000" dirty="0" smtClean="0"/>
              <a:t>Réunion Publique à Sézanne</a:t>
            </a:r>
            <a:br>
              <a:rPr lang="fr-FR" sz="4000" dirty="0" smtClean="0"/>
            </a:br>
            <a:r>
              <a:rPr lang="fr-FR" sz="4000" dirty="0" smtClean="0"/>
              <a:t/>
            </a:r>
            <a:br>
              <a:rPr lang="fr-FR" sz="4000" dirty="0" smtClean="0"/>
            </a:br>
            <a:r>
              <a:rPr lang="fr-FR" sz="4000" dirty="0" smtClean="0"/>
              <a:t>« </a:t>
            </a:r>
            <a:r>
              <a:rPr lang="fr-FR" sz="4000" i="1" dirty="0" smtClean="0"/>
              <a:t>L’éolien en Champagne, </a:t>
            </a:r>
            <a:br>
              <a:rPr lang="fr-FR" sz="4000" i="1" dirty="0" smtClean="0"/>
            </a:br>
            <a:r>
              <a:rPr lang="fr-FR" sz="4000" i="1" dirty="0" smtClean="0"/>
              <a:t>à quel prix ?»</a:t>
            </a:r>
            <a:endParaRPr lang="fr-FR" sz="4000" i="1" dirty="0"/>
          </a:p>
        </p:txBody>
      </p:sp>
      <p:sp>
        <p:nvSpPr>
          <p:cNvPr id="11" name="Sous-titre 2"/>
          <p:cNvSpPr txBox="1">
            <a:spLocks/>
          </p:cNvSpPr>
          <p:nvPr/>
        </p:nvSpPr>
        <p:spPr>
          <a:xfrm>
            <a:off x="2814761" y="592149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smtClean="0"/>
              <a:t>Organisée par le Collectif </a:t>
            </a:r>
            <a:br>
              <a:rPr lang="fr-FR" sz="2400" dirty="0" smtClean="0"/>
            </a:br>
            <a:r>
              <a:rPr lang="fr-FR" sz="2400" dirty="0" smtClean="0"/>
              <a:t>Environnement Champenois En Péril</a:t>
            </a:r>
            <a:endParaRPr lang="fr-FR" sz="24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761" y="3030996"/>
            <a:ext cx="7119068" cy="27494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60" y="2408098"/>
            <a:ext cx="2101890" cy="279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9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ecep51.fr/wp-content/uploads/2022/09/DSC2260-Grand-1024x4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91" y="1451730"/>
            <a:ext cx="11550040" cy="453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2589425" y="624110"/>
            <a:ext cx="9077459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L’église classée de Corroy (12</a:t>
            </a:r>
            <a:r>
              <a:rPr lang="fr-FR" baseline="30000" dirty="0" smtClean="0"/>
              <a:t>ème</a:t>
            </a:r>
            <a:r>
              <a:rPr lang="fr-FR" dirty="0"/>
              <a:t> </a:t>
            </a:r>
            <a:r>
              <a:rPr lang="fr-FR" dirty="0" smtClean="0"/>
              <a:t>siècle)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476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cep51.fr/wp-content/uploads/2022/09/DSC2255W-Grand-1024x9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971" y="219876"/>
            <a:ext cx="6870453" cy="650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3046" r="3673"/>
          <a:stretch/>
        </p:blipFill>
        <p:spPr>
          <a:xfrm>
            <a:off x="9589850" y="2356168"/>
            <a:ext cx="249671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2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cep51.fr/wp-content/gallery/bethon/Eolienne-Bethon-1-Gran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/>
          <a:stretch/>
        </p:blipFill>
        <p:spPr bwMode="auto">
          <a:xfrm>
            <a:off x="1884150" y="1431236"/>
            <a:ext cx="9181707" cy="507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vignoble Champenois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61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ecep51.fr/wp-content/uploads/2022/04/eol-nuit-Allemant-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60" y="1462226"/>
            <a:ext cx="11656064" cy="455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 jour comme de nuit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605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pic>
        <p:nvPicPr>
          <p:cNvPr id="1026" name="Picture 2" descr="https://ecep51.fr/wp-content/uploads/2023/02/eol-nuit-eglise-Sezanne-1-1024x5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668" y="1422970"/>
            <a:ext cx="9753600" cy="5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 dirty="0" smtClean="0"/>
              <a:t>De jour comme de nuit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599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23" y="1143609"/>
            <a:ext cx="6965131" cy="571439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550" y="3493369"/>
            <a:ext cx="1857375" cy="1466850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 dirty="0" smtClean="0"/>
              <a:t>Notre avenir :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283612" y="1454095"/>
            <a:ext cx="269017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Autour de Sézanne, le nombre d’éoliennes va plus que doubler!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344998" y="3493369"/>
            <a:ext cx="1253765" cy="37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Sézanne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41111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4916"/>
            <a:ext cx="12192000" cy="62681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157979" y="2692090"/>
            <a:ext cx="1253765" cy="37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Sézanne</a:t>
            </a:r>
            <a:endParaRPr lang="fr-FR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10096107" y="2790334"/>
            <a:ext cx="197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Vitry le François</a:t>
            </a:r>
            <a:endParaRPr lang="fr-FR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6514755" y="4959536"/>
            <a:ext cx="1842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Arcis</a:t>
            </a:r>
            <a:r>
              <a:rPr lang="fr-FR" b="1" dirty="0" smtClean="0"/>
              <a:t> sur Aube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37077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2" y="624110"/>
            <a:ext cx="7248085" cy="421021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948070" y="4843739"/>
            <a:ext cx="9866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L’Etat </a:t>
            </a:r>
            <a:r>
              <a:rPr lang="fr-FR" sz="2400" dirty="0"/>
              <a:t>s’est engagé à prendre toutes les mesures nécessaires pour assurer la protection des paysages </a:t>
            </a:r>
            <a:r>
              <a:rPr lang="fr-FR" sz="2400" dirty="0" smtClean="0"/>
              <a:t>dans </a:t>
            </a:r>
            <a:r>
              <a:rPr lang="fr-FR" sz="2400" dirty="0"/>
              <a:t>le cadre réglementaire prévu en matière d’impact des projets éoliens </a:t>
            </a:r>
          </a:p>
        </p:txBody>
      </p:sp>
      <p:sp>
        <p:nvSpPr>
          <p:cNvPr id="6" name="Rectangle 5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977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Ambassadrice UNESCO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97" y="2202327"/>
            <a:ext cx="11738776" cy="27669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03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Charte éolienne des Coteaux, Maisons et Caves de Champagne (Février 2018)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88" t="27352" r="288" b="4208"/>
          <a:stretch/>
        </p:blipFill>
        <p:spPr>
          <a:xfrm>
            <a:off x="1630818" y="2059388"/>
            <a:ext cx="9805994" cy="30629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279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89212" y="1643407"/>
            <a:ext cx="8915400" cy="4841084"/>
          </a:xfrm>
        </p:spPr>
        <p:txBody>
          <a:bodyPr>
            <a:noAutofit/>
          </a:bodyPr>
          <a:lstStyle/>
          <a:p>
            <a:r>
              <a:rPr lang="fr-FR" sz="2400" dirty="0" smtClean="0"/>
              <a:t>Présentation du collectif</a:t>
            </a:r>
            <a:br>
              <a:rPr lang="fr-FR" sz="2400" dirty="0" smtClean="0"/>
            </a:br>
            <a:endParaRPr lang="fr-FR" sz="2400" dirty="0" smtClean="0"/>
          </a:p>
          <a:p>
            <a:r>
              <a:rPr lang="fr-FR" sz="2400" dirty="0" smtClean="0"/>
              <a:t>L’éolien, ce qu’on nous en dit</a:t>
            </a:r>
            <a:br>
              <a:rPr lang="fr-FR" sz="2400" dirty="0" smtClean="0"/>
            </a:br>
            <a:endParaRPr lang="fr-FR" sz="2400" dirty="0" smtClean="0"/>
          </a:p>
          <a:p>
            <a:r>
              <a:rPr lang="fr-FR" sz="2400" dirty="0" smtClean="0"/>
              <a:t>Les impacts sur les paysages, la biodiversité, la santé</a:t>
            </a:r>
            <a:br>
              <a:rPr lang="fr-FR" sz="2400" dirty="0" smtClean="0"/>
            </a:br>
            <a:endParaRPr lang="fr-FR" sz="2400" dirty="0" smtClean="0"/>
          </a:p>
          <a:p>
            <a:r>
              <a:rPr lang="fr-FR" sz="2400" dirty="0" smtClean="0"/>
              <a:t>La réalité de cette énergie</a:t>
            </a:r>
            <a:br>
              <a:rPr lang="fr-FR" sz="2400" dirty="0" smtClean="0"/>
            </a:br>
            <a:endParaRPr lang="fr-FR" sz="2400" dirty="0" smtClean="0"/>
          </a:p>
          <a:p>
            <a:r>
              <a:rPr lang="fr-FR" sz="2400" dirty="0" smtClean="0"/>
              <a:t>Responsabilité des élus et risques pour les propriétaires</a:t>
            </a:r>
            <a:br>
              <a:rPr lang="fr-FR" sz="2400" dirty="0" smtClean="0"/>
            </a:br>
            <a:endParaRPr lang="fr-FR" sz="2400" dirty="0"/>
          </a:p>
          <a:p>
            <a:r>
              <a:rPr lang="fr-FR" sz="2400" dirty="0" smtClean="0"/>
              <a:t>Conclusion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609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Objectifs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92925" y="1676865"/>
            <a:ext cx="8915400" cy="4874764"/>
          </a:xfrm>
        </p:spPr>
        <p:txBody>
          <a:bodyPr>
            <a:normAutofit lnSpcReduction="10000"/>
          </a:bodyPr>
          <a:lstStyle/>
          <a:p>
            <a:endParaRPr lang="fr-FR" b="1" dirty="0" smtClean="0"/>
          </a:p>
          <a:p>
            <a:r>
              <a:rPr lang="fr-FR" sz="2400" b="1" dirty="0" smtClean="0"/>
              <a:t>DÉFINIR </a:t>
            </a:r>
            <a:r>
              <a:rPr lang="fr-FR" sz="2400" dirty="0" smtClean="0"/>
              <a:t>une </a:t>
            </a:r>
            <a:r>
              <a:rPr lang="fr-FR" sz="2400" dirty="0"/>
              <a:t>AIRE D’INFLUENCE PAYSAGERE (AIP) à l’échelle de l’appellation CHAMPAGNE et plus précisément de délimiter la zone d’exclusion et de vigilance vis-à-vis de l’éolien autour d’un bien du patrimoine mondial : LES COTEAUX, MAISONS et CAVES DE </a:t>
            </a:r>
            <a:r>
              <a:rPr lang="fr-FR" sz="2400" dirty="0" smtClean="0"/>
              <a:t>CHAMPAGNE</a:t>
            </a:r>
            <a:endParaRPr lang="fr-FR" sz="2400" b="1" dirty="0"/>
          </a:p>
          <a:p>
            <a:endParaRPr lang="fr-FR" sz="2400" b="1" dirty="0" smtClean="0"/>
          </a:p>
          <a:p>
            <a:r>
              <a:rPr lang="fr-FR" sz="2400" b="1" dirty="0" smtClean="0"/>
              <a:t>GARANTIR</a:t>
            </a:r>
            <a:r>
              <a:rPr lang="fr-FR" sz="2400" dirty="0" smtClean="0"/>
              <a:t> </a:t>
            </a:r>
            <a:r>
              <a:rPr lang="fr-FR" sz="2400" dirty="0"/>
              <a:t>l’état de conservation, l’authenticité et l’intégrité du bien inscrit</a:t>
            </a:r>
            <a:r>
              <a:rPr lang="fr-FR" sz="2400" dirty="0" smtClean="0"/>
              <a:t>.</a:t>
            </a:r>
          </a:p>
          <a:p>
            <a:endParaRPr lang="fr-FR" sz="2400" b="1" dirty="0"/>
          </a:p>
          <a:p>
            <a:r>
              <a:rPr lang="fr-FR" sz="2400" b="1" dirty="0"/>
              <a:t>PROTEGER</a:t>
            </a:r>
            <a:r>
              <a:rPr lang="fr-FR" sz="2400" dirty="0"/>
              <a:t> sa Valeur Universelle Exceptionnelle (VUE).</a:t>
            </a:r>
            <a:endParaRPr lang="fr-FR" sz="2400" b="1" dirty="0"/>
          </a:p>
          <a:p>
            <a:endParaRPr lang="fr-FR" sz="2400" b="1" dirty="0"/>
          </a:p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766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044" y="0"/>
            <a:ext cx="5894597" cy="6858000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25858" y="1516870"/>
            <a:ext cx="492185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zone d’engagement c’est 320 villages et villes de la Champagne viticole historique </a:t>
            </a:r>
          </a:p>
        </p:txBody>
      </p:sp>
      <p:sp>
        <p:nvSpPr>
          <p:cNvPr id="5" name="Rectangle 4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06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5 secteurs, paysages de la zone d’engagement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42" y="2112616"/>
            <a:ext cx="11937558" cy="31288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044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Zone d’</a:t>
            </a:r>
            <a:r>
              <a:rPr lang="fr-FR" dirty="0"/>
              <a:t>e</a:t>
            </a:r>
            <a:r>
              <a:rPr lang="fr-FR" dirty="0" smtClean="0"/>
              <a:t>xclusion de la charte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b="14403"/>
          <a:stretch/>
        </p:blipFill>
        <p:spPr>
          <a:xfrm>
            <a:off x="664283" y="1403407"/>
            <a:ext cx="11245098" cy="539893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67" y="3795202"/>
            <a:ext cx="3328946" cy="152576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987332" y="4196834"/>
            <a:ext cx="11449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Sézanne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9573370" y="1806272"/>
            <a:ext cx="181422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Châlons</a:t>
            </a:r>
            <a:r>
              <a:rPr lang="fr-FR" dirty="0" smtClean="0"/>
              <a:t> en Champagne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396532" y="2778790"/>
            <a:ext cx="15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Montmirail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605130" y="5533978"/>
            <a:ext cx="13822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Villenauxe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057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14496"/>
          </a:xfrm>
        </p:spPr>
        <p:txBody>
          <a:bodyPr/>
          <a:lstStyle/>
          <a:p>
            <a:r>
              <a:rPr lang="fr-FR" dirty="0" smtClean="0"/>
              <a:t>Conclusion paysages et UNESCO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592925" y="2690336"/>
            <a:ext cx="89116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fr-FR" sz="2400" dirty="0" smtClean="0"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fr-FR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2589212" y="1788058"/>
            <a:ext cx="8915400" cy="4811523"/>
          </a:xfrm>
        </p:spPr>
        <p:txBody>
          <a:bodyPr>
            <a:normAutofit fontScale="47500" lnSpcReduction="20000"/>
          </a:bodyPr>
          <a:lstStyle/>
          <a:p>
            <a:r>
              <a:rPr lang="fr-FR" sz="6000" dirty="0"/>
              <a:t>Soit on accepte ce que l’éolien veut nous imposer au travers du monde agricole et « l’énergie culture »</a:t>
            </a:r>
            <a:br>
              <a:rPr lang="fr-FR" sz="6000" dirty="0"/>
            </a:br>
            <a:endParaRPr lang="fr-FR" sz="6000" dirty="0" smtClean="0"/>
          </a:p>
          <a:p>
            <a:r>
              <a:rPr lang="fr-FR" sz="6000" dirty="0" smtClean="0"/>
              <a:t>Soit </a:t>
            </a:r>
            <a:r>
              <a:rPr lang="fr-FR" sz="6000" dirty="0"/>
              <a:t>on reconnait </a:t>
            </a:r>
            <a:r>
              <a:rPr lang="fr-FR" sz="6000" dirty="0" smtClean="0"/>
              <a:t>l’UNESCO, sa charte, nos paysages (Valeur </a:t>
            </a:r>
            <a:r>
              <a:rPr lang="fr-FR" sz="6000" dirty="0"/>
              <a:t>Universelle Exceptionnelle</a:t>
            </a:r>
            <a:r>
              <a:rPr lang="fr-FR" sz="6000" dirty="0" smtClean="0"/>
              <a:t>), </a:t>
            </a:r>
            <a:br>
              <a:rPr lang="fr-FR" sz="6000" dirty="0" smtClean="0"/>
            </a:br>
            <a:r>
              <a:rPr lang="fr-FR" sz="6000" dirty="0" smtClean="0"/>
              <a:t>et on ne </a:t>
            </a:r>
            <a:r>
              <a:rPr lang="fr-FR" sz="6000" dirty="0"/>
              <a:t>laisse pas </a:t>
            </a:r>
            <a:r>
              <a:rPr lang="fr-FR" sz="6000" dirty="0" smtClean="0"/>
              <a:t>faire </a:t>
            </a:r>
            <a:r>
              <a:rPr lang="fr-FR" sz="6000" dirty="0"/>
              <a:t>pour protéger notre terroir et la valeur de notre </a:t>
            </a:r>
            <a:r>
              <a:rPr lang="fr-FR" sz="6000" dirty="0" smtClean="0"/>
              <a:t>bien</a:t>
            </a:r>
            <a:r>
              <a:rPr lang="fr-FR" sz="6000" dirty="0"/>
              <a:t/>
            </a:r>
            <a:br>
              <a:rPr lang="fr-FR" sz="6000" dirty="0"/>
            </a:br>
            <a:endParaRPr lang="fr-FR" sz="6000" dirty="0"/>
          </a:p>
          <a:p>
            <a:r>
              <a:rPr lang="fr-FR" sz="6000" dirty="0" smtClean="0"/>
              <a:t>Une </a:t>
            </a:r>
            <a:r>
              <a:rPr lang="fr-FR" sz="6000" dirty="0"/>
              <a:t>forte dévalorisation immobilière inévitable et un impact sur l’</a:t>
            </a:r>
            <a:r>
              <a:rPr lang="fr-FR" sz="6000" dirty="0" err="1"/>
              <a:t>oenotourisme</a:t>
            </a:r>
            <a:r>
              <a:rPr lang="fr-FR" sz="6000" dirty="0"/>
              <a:t> (témoignage Mr </a:t>
            </a:r>
            <a:r>
              <a:rPr lang="fr-FR" sz="6000" dirty="0" err="1" smtClean="0"/>
              <a:t>Vignier</a:t>
            </a:r>
            <a:r>
              <a:rPr lang="fr-FR" sz="6000" dirty="0" smtClean="0"/>
              <a:t>)</a:t>
            </a:r>
            <a:endParaRPr lang="fr-FR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sz="1400" dirty="0"/>
          </a:p>
        </p:txBody>
      </p:sp>
      <p:sp>
        <p:nvSpPr>
          <p:cNvPr id="6" name="Rectangle 5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007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Impacts sur la biodiversité</a:t>
            </a:r>
            <a:br>
              <a:rPr lang="fr-FR" dirty="0" smtClean="0"/>
            </a:br>
            <a:r>
              <a:rPr lang="fr-FR" dirty="0" smtClean="0"/>
              <a:t>Avifaune et chiroptères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pic>
        <p:nvPicPr>
          <p:cNvPr id="5" name="Noct.com2.jpeg" descr="Noct.com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01540" y="2061066"/>
            <a:ext cx="5507460" cy="3249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rapace 3.jpeg" descr="rapace 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1231" y="2061066"/>
            <a:ext cx="5458300" cy="32236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5243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sources de mortalité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sp>
        <p:nvSpPr>
          <p:cNvPr id="9" name="Le réchauffement climatique…"/>
          <p:cNvSpPr txBox="1">
            <a:spLocks/>
          </p:cNvSpPr>
          <p:nvPr/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0026" indent="-300026" defTabSz="394320">
              <a:spcBef>
                <a:spcPts val="2812"/>
              </a:spcBef>
              <a:defRPr sz="4800"/>
            </a:pPr>
            <a:r>
              <a:rPr lang="fr-FR" sz="2400" dirty="0" smtClean="0"/>
              <a:t>Collisions</a:t>
            </a:r>
          </a:p>
          <a:p>
            <a:pPr marL="300026" indent="-300026" defTabSz="394320">
              <a:spcBef>
                <a:spcPts val="2812"/>
              </a:spcBef>
              <a:defRPr sz="4800"/>
            </a:pPr>
            <a:r>
              <a:rPr lang="fr-FR" sz="2400" dirty="0" smtClean="0"/>
              <a:t>Barotraumatisme</a:t>
            </a:r>
          </a:p>
          <a:p>
            <a:pPr marL="300026" indent="-300026" defTabSz="394320">
              <a:spcBef>
                <a:spcPts val="2812"/>
              </a:spcBef>
              <a:defRPr sz="4800"/>
            </a:pPr>
            <a:r>
              <a:rPr lang="fr-FR" sz="2400" dirty="0" smtClean="0"/>
              <a:t>Dérangement</a:t>
            </a:r>
          </a:p>
          <a:p>
            <a:pPr marL="300026" indent="-300026" defTabSz="394320">
              <a:spcBef>
                <a:spcPts val="2812"/>
              </a:spcBef>
              <a:defRPr sz="4800"/>
            </a:pPr>
            <a:r>
              <a:rPr lang="fr-FR" sz="2400" dirty="0" smtClean="0"/>
              <a:t>Perte d’habitat</a:t>
            </a:r>
          </a:p>
          <a:p>
            <a:pPr marL="300026" indent="-300026" defTabSz="394320">
              <a:spcBef>
                <a:spcPts val="2812"/>
              </a:spcBef>
              <a:defRPr sz="4800"/>
            </a:pPr>
            <a:r>
              <a:rPr lang="fr-FR" sz="2400" dirty="0" smtClean="0"/>
              <a:t>Perturbation des migrations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06664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principales victimes des éoliennes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pic>
        <p:nvPicPr>
          <p:cNvPr id="8" name="chauve-s20.jpeg" descr="chauve-s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99810" y="4500436"/>
            <a:ext cx="1810856" cy="1810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rapace.jpeg" descr="rapac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1416" y="2996783"/>
            <a:ext cx="1834466" cy="1830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roitelet.triple-bandeau.redu.16g.jpeg" descr="roitelet.triple-bandeau.redu.16g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99810" y="1588741"/>
            <a:ext cx="1846846" cy="184684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Les Passereaux"/>
          <p:cNvSpPr txBox="1"/>
          <p:nvPr/>
        </p:nvSpPr>
        <p:spPr>
          <a:xfrm>
            <a:off x="5870111" y="2214645"/>
            <a:ext cx="3055324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rPr sz="3200" dirty="0"/>
              <a:t>Les </a:t>
            </a:r>
            <a:r>
              <a:rPr sz="3200" dirty="0" err="1"/>
              <a:t>Passereaux</a:t>
            </a:r>
            <a:endParaRPr sz="3200" dirty="0"/>
          </a:p>
        </p:txBody>
      </p:sp>
      <p:sp>
        <p:nvSpPr>
          <p:cNvPr id="13" name="Les rapaces diurnes"/>
          <p:cNvSpPr txBox="1"/>
          <p:nvPr/>
        </p:nvSpPr>
        <p:spPr>
          <a:xfrm>
            <a:off x="3420723" y="3606350"/>
            <a:ext cx="4010713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rPr sz="3200" dirty="0"/>
              <a:t>Les </a:t>
            </a:r>
            <a:r>
              <a:rPr sz="3200" dirty="0" err="1"/>
              <a:t>rapaces</a:t>
            </a:r>
            <a:r>
              <a:rPr sz="3200" dirty="0"/>
              <a:t> </a:t>
            </a:r>
            <a:r>
              <a:rPr sz="3200" dirty="0" err="1"/>
              <a:t>diurnes</a:t>
            </a:r>
            <a:endParaRPr sz="3200" dirty="0"/>
          </a:p>
        </p:txBody>
      </p:sp>
      <p:sp>
        <p:nvSpPr>
          <p:cNvPr id="14" name="Les Chiroptères"/>
          <p:cNvSpPr txBox="1"/>
          <p:nvPr/>
        </p:nvSpPr>
        <p:spPr>
          <a:xfrm>
            <a:off x="5870111" y="5108345"/>
            <a:ext cx="3122650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rPr sz="3200" dirty="0"/>
              <a:t>Les </a:t>
            </a:r>
            <a:r>
              <a:rPr sz="3200" dirty="0" err="1"/>
              <a:t>Chiroptères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26219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Passereaux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sp>
        <p:nvSpPr>
          <p:cNvPr id="9" name="Le réchauffement climatique…"/>
          <p:cNvSpPr txBox="1">
            <a:spLocks/>
          </p:cNvSpPr>
          <p:nvPr/>
        </p:nvSpPr>
        <p:spPr>
          <a:xfrm>
            <a:off x="2589212" y="1328797"/>
            <a:ext cx="8915400" cy="53354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0026" indent="-300026" defTabSz="394320">
              <a:spcBef>
                <a:spcPts val="2812"/>
              </a:spcBef>
              <a:defRPr sz="4800"/>
            </a:pPr>
            <a:r>
              <a:rPr lang="fr-FR" sz="2800" dirty="0" smtClean="0"/>
              <a:t>Migrent de nuit et à basse altitude</a:t>
            </a:r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/>
          </a:p>
          <a:p>
            <a:pPr marL="300026" indent="-300026" defTabSz="394320">
              <a:spcBef>
                <a:spcPts val="2812"/>
              </a:spcBef>
              <a:defRPr sz="4800"/>
            </a:pPr>
            <a:r>
              <a:rPr lang="fr-FR" sz="2400" dirty="0" smtClean="0"/>
              <a:t/>
            </a:r>
            <a:br>
              <a:rPr lang="fr-FR" sz="2400" dirty="0" smtClean="0"/>
            </a:br>
            <a:endParaRPr lang="fr-FR" sz="2400" dirty="0" smtClean="0"/>
          </a:p>
          <a:p>
            <a:pPr marL="300026" indent="-300026" defTabSz="394320">
              <a:spcBef>
                <a:spcPts val="2812"/>
              </a:spcBef>
              <a:defRPr sz="4800"/>
            </a:pPr>
            <a:r>
              <a:rPr lang="fr-FR" sz="2400" dirty="0" smtClean="0"/>
              <a:t>Ils sont particulièrement vulnérables aux lignes d’éoliennes qui forment pour eux des pièges infranchissables (effet barrière)</a:t>
            </a:r>
            <a:r>
              <a:rPr lang="fr-FR" sz="2400" dirty="0"/>
              <a:t/>
            </a:r>
            <a:br>
              <a:rPr lang="fr-FR" sz="2400" dirty="0"/>
            </a:br>
            <a:endParaRPr lang="fr-FR" sz="2400" dirty="0" smtClean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</p:txBody>
      </p:sp>
      <p:pic>
        <p:nvPicPr>
          <p:cNvPr id="8" name="migration1.jpeg" descr="migration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2976" y="1691397"/>
            <a:ext cx="10360599" cy="40840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283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rapaces diurnes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sp>
        <p:nvSpPr>
          <p:cNvPr id="9" name="Le réchauffement climatique…"/>
          <p:cNvSpPr txBox="1">
            <a:spLocks/>
          </p:cNvSpPr>
          <p:nvPr/>
        </p:nvSpPr>
        <p:spPr>
          <a:xfrm>
            <a:off x="2591068" y="1307050"/>
            <a:ext cx="8915400" cy="5550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0026" indent="-300026" defTabSz="394320">
              <a:spcBef>
                <a:spcPts val="2812"/>
              </a:spcBef>
              <a:defRPr sz="4800"/>
            </a:pPr>
            <a:r>
              <a:rPr lang="fr-FR" sz="2400" dirty="0" smtClean="0"/>
              <a:t>Chassent à basse altitude et sont attirés par les cadavres d’oiseaux au pied des éoliennes</a:t>
            </a:r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  <a:p>
            <a:pPr marL="300026" indent="-300026" defTabSz="394320">
              <a:spcBef>
                <a:spcPts val="2812"/>
              </a:spcBef>
              <a:defRPr sz="4800"/>
            </a:pPr>
            <a:r>
              <a:rPr lang="fr-FR" sz="2400" dirty="0" smtClean="0"/>
              <a:t>Leur vol lent leur permet difficilement d’éviter les pales</a:t>
            </a:r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</p:txBody>
      </p:sp>
      <p:pic>
        <p:nvPicPr>
          <p:cNvPr id="8" name="Photo 012.jpg" descr="Photo 0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8201" y="2222833"/>
            <a:ext cx="8225428" cy="37853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4761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Notre collectif, objectifs et valeurs</a:t>
            </a:r>
            <a:endParaRPr lang="fr-FR" dirty="0"/>
          </a:p>
        </p:txBody>
      </p:sp>
      <p:sp>
        <p:nvSpPr>
          <p:cNvPr id="4" name="CustomShape 2"/>
          <p:cNvSpPr/>
          <p:nvPr/>
        </p:nvSpPr>
        <p:spPr>
          <a:xfrm>
            <a:off x="1967561" y="1372262"/>
            <a:ext cx="8712000" cy="1014209"/>
          </a:xfrm>
          <a:prstGeom prst="rect">
            <a:avLst/>
          </a:prstGeom>
          <a:solidFill>
            <a:schemeClr val="bg1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000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Préserver notre région, ses atouts en matière de tourisme, la </a:t>
            </a:r>
            <a:r>
              <a:rPr lang="fr-FR" sz="2000" spc="-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conservation de </a:t>
            </a:r>
            <a:r>
              <a:rPr lang="fr-FR" sz="2000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son patrimoine, </a:t>
            </a:r>
            <a:r>
              <a:rPr lang="fr-FR" sz="2000" b="1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sauvegarder ses paysages et sa </a:t>
            </a:r>
            <a:r>
              <a:rPr lang="fr-FR" sz="2000" b="1" spc="-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biodiversité</a:t>
            </a:r>
            <a:endParaRPr lang="fr-FR" sz="2000" b="1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ustomShape 3"/>
          <p:cNvSpPr/>
          <p:nvPr/>
        </p:nvSpPr>
        <p:spPr>
          <a:xfrm>
            <a:off x="1967561" y="2612085"/>
            <a:ext cx="8712000" cy="706432"/>
          </a:xfrm>
          <a:prstGeom prst="rect">
            <a:avLst/>
          </a:prstGeom>
          <a:solidFill>
            <a:schemeClr val="bg1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Lutter contre la </a:t>
            </a:r>
            <a:r>
              <a:rPr lang="fr-FR" sz="2000" b="1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prolifération anarchique de sites industriels</a:t>
            </a:r>
            <a:r>
              <a:rPr lang="fr-FR" sz="2000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, situés à proximité immédiate des habitations</a:t>
            </a:r>
          </a:p>
        </p:txBody>
      </p:sp>
      <p:sp>
        <p:nvSpPr>
          <p:cNvPr id="6" name="CustomShape 4"/>
          <p:cNvSpPr/>
          <p:nvPr/>
        </p:nvSpPr>
        <p:spPr>
          <a:xfrm>
            <a:off x="1967561" y="3544131"/>
            <a:ext cx="8712000" cy="1014209"/>
          </a:xfrm>
          <a:prstGeom prst="rect">
            <a:avLst/>
          </a:prstGeom>
          <a:solidFill>
            <a:schemeClr val="bg1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000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Lutter contre la </a:t>
            </a:r>
            <a:r>
              <a:rPr lang="fr-FR" sz="2000" b="1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désinformation systématique des promoteurs</a:t>
            </a:r>
            <a:r>
              <a:rPr lang="fr-FR" sz="2000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 en informant les habitants des villages proches sur tous les aspects de ces installations</a:t>
            </a:r>
          </a:p>
        </p:txBody>
      </p:sp>
      <p:sp>
        <p:nvSpPr>
          <p:cNvPr id="7" name="CustomShape 5"/>
          <p:cNvSpPr/>
          <p:nvPr/>
        </p:nvSpPr>
        <p:spPr>
          <a:xfrm>
            <a:off x="1967561" y="4783954"/>
            <a:ext cx="8712000" cy="7064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000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Expliquer comment participer aux enquêtes publiques et répondre aux questions que nous posent les habitants</a:t>
            </a:r>
          </a:p>
        </p:txBody>
      </p:sp>
      <p:sp>
        <p:nvSpPr>
          <p:cNvPr id="8" name="CustomShape 5"/>
          <p:cNvSpPr/>
          <p:nvPr/>
        </p:nvSpPr>
        <p:spPr>
          <a:xfrm>
            <a:off x="1967561" y="5734754"/>
            <a:ext cx="8712000" cy="7064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000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Nous sommes des lanceurs d’alerte, bénévoles, apolitiques, et nous n’avons aucun intérêt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648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Chiroptères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sp>
        <p:nvSpPr>
          <p:cNvPr id="9" name="Le réchauffement climatique…"/>
          <p:cNvSpPr txBox="1">
            <a:spLocks/>
          </p:cNvSpPr>
          <p:nvPr/>
        </p:nvSpPr>
        <p:spPr>
          <a:xfrm>
            <a:off x="2591068" y="1307050"/>
            <a:ext cx="8915400" cy="5550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0026" indent="-300026" defTabSz="394320">
              <a:spcBef>
                <a:spcPts val="2812"/>
              </a:spcBef>
              <a:defRPr sz="4800"/>
            </a:pPr>
            <a:r>
              <a:rPr lang="fr-FR" sz="2400" dirty="0" smtClean="0"/>
              <a:t>Sont particulièrement vulnérables aux éoliennes</a:t>
            </a:r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  <a:p>
            <a:pPr marL="300026" indent="-300026" defTabSz="394320">
              <a:spcBef>
                <a:spcPts val="2812"/>
              </a:spcBef>
              <a:defRPr sz="4800"/>
            </a:pPr>
            <a:r>
              <a:rPr lang="fr-FR" sz="2400" dirty="0" smtClean="0"/>
              <a:t>Ils sont protégés par les accords EUROBATS de 1994</a:t>
            </a:r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</p:txBody>
      </p:sp>
      <p:pic>
        <p:nvPicPr>
          <p:cNvPr id="10" name="bat ok.psd" descr="bat ok.ps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4934" y="1785847"/>
            <a:ext cx="7446396" cy="37407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7942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mesures de protection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sp>
        <p:nvSpPr>
          <p:cNvPr id="9" name="Le réchauffement climatique…"/>
          <p:cNvSpPr txBox="1">
            <a:spLocks/>
          </p:cNvSpPr>
          <p:nvPr/>
        </p:nvSpPr>
        <p:spPr>
          <a:xfrm>
            <a:off x="2591068" y="1307050"/>
            <a:ext cx="8915400" cy="5550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0026" indent="-300026" defTabSz="394320">
              <a:spcBef>
                <a:spcPts val="2812"/>
              </a:spcBef>
              <a:defRPr sz="4800"/>
            </a:pPr>
            <a:r>
              <a:rPr lang="fr-FR" sz="2400" dirty="0" smtClean="0"/>
              <a:t>(éloignement de 200m des zones boisées, garde au sol de 30m minimum et bridage) </a:t>
            </a:r>
            <a:r>
              <a:rPr lang="fr-FR" sz="2400" b="1" dirty="0" smtClean="0"/>
              <a:t>sont insuffisantes</a:t>
            </a:r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  <a:p>
            <a:pPr marL="300026" indent="-300026" defTabSz="394320">
              <a:spcBef>
                <a:spcPts val="2812"/>
              </a:spcBef>
              <a:defRPr sz="4800"/>
            </a:pPr>
            <a:r>
              <a:rPr lang="fr-FR" sz="2400" b="1" dirty="0" smtClean="0"/>
              <a:t>La mortalité </a:t>
            </a:r>
            <a:r>
              <a:rPr lang="fr-FR" sz="2400" dirty="0" smtClean="0"/>
              <a:t>des chiroptères est </a:t>
            </a:r>
            <a:r>
              <a:rPr lang="fr-FR" sz="2400" b="1" dirty="0" smtClean="0"/>
              <a:t>très importante :</a:t>
            </a:r>
            <a:br>
              <a:rPr lang="fr-FR" sz="2400" b="1" dirty="0" smtClean="0"/>
            </a:br>
            <a:r>
              <a:rPr lang="fr-FR" sz="2400" b="1" dirty="0" smtClean="0">
                <a:solidFill>
                  <a:srgbClr val="FF0000"/>
                </a:solidFill>
              </a:rPr>
              <a:t>déclin de 88% de la Noctule commune</a:t>
            </a:r>
            <a:r>
              <a:rPr lang="fr-FR" sz="2400" b="1" dirty="0" smtClean="0"/>
              <a:t> </a:t>
            </a:r>
            <a:r>
              <a:rPr lang="fr-FR" sz="2400" dirty="0" smtClean="0"/>
              <a:t>entre 2006 et 2019</a:t>
            </a:r>
            <a:endParaRPr lang="fr-FR" sz="2400" dirty="0"/>
          </a:p>
        </p:txBody>
      </p:sp>
      <p:pic>
        <p:nvPicPr>
          <p:cNvPr id="8" name="noctule-eolienne.jpeg" descr="noctule-eolienn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96423" y="2074655"/>
            <a:ext cx="7032388" cy="3286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571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82940"/>
          </a:xfrm>
        </p:spPr>
        <p:txBody>
          <a:bodyPr/>
          <a:lstStyle/>
          <a:p>
            <a:r>
              <a:rPr lang="fr-FR" dirty="0" smtClean="0"/>
              <a:t>Les espèces les plus impactées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sp>
        <p:nvSpPr>
          <p:cNvPr id="9" name="Le réchauffement climatique…"/>
          <p:cNvSpPr txBox="1">
            <a:spLocks/>
          </p:cNvSpPr>
          <p:nvPr/>
        </p:nvSpPr>
        <p:spPr>
          <a:xfrm>
            <a:off x="2591068" y="1307050"/>
            <a:ext cx="8915400" cy="55509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0026" indent="-300026" defTabSz="394320">
              <a:spcBef>
                <a:spcPts val="2812"/>
              </a:spcBef>
              <a:defRPr sz="4800"/>
            </a:pPr>
            <a:r>
              <a:rPr lang="fr-FR" sz="2400" dirty="0" smtClean="0"/>
              <a:t>Sont celles qui volent le plus haut :</a:t>
            </a:r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  <a:p>
            <a:pPr marL="300026" indent="-300026" defTabSz="394320">
              <a:spcBef>
                <a:spcPts val="2812"/>
              </a:spcBef>
              <a:defRPr sz="4800"/>
            </a:pPr>
            <a:r>
              <a:rPr lang="fr-FR" sz="2400" dirty="0" smtClean="0"/>
              <a:t>Car elles chassent les insectes attirés par les lumières rouge des éoliennes</a:t>
            </a:r>
          </a:p>
        </p:txBody>
      </p:sp>
      <p:sp>
        <p:nvSpPr>
          <p:cNvPr id="6" name="Pipistrelle de Nathusius       Noctule commune            Noctule de Leisler"/>
          <p:cNvSpPr txBox="1"/>
          <p:nvPr/>
        </p:nvSpPr>
        <p:spPr>
          <a:xfrm>
            <a:off x="670737" y="5259567"/>
            <a:ext cx="11472949" cy="56425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700" spc="-52">
                <a:latin typeface="+mj-lt"/>
                <a:ea typeface="+mj-ea"/>
                <a:cs typeface="+mj-cs"/>
                <a:sym typeface="Helvetica Neue"/>
              </a:defRPr>
            </a:pPr>
            <a:r>
              <a:rPr dirty="0"/>
              <a:t>Pipistrelle de </a:t>
            </a:r>
            <a:r>
              <a:rPr dirty="0" err="1"/>
              <a:t>Nathusius</a:t>
            </a:r>
            <a:r>
              <a:rPr sz="2800" spc="0" dirty="0"/>
              <a:t>    </a:t>
            </a:r>
            <a:r>
              <a:rPr sz="2800" spc="0" dirty="0" smtClean="0"/>
              <a:t>  </a:t>
            </a:r>
            <a:r>
              <a:rPr sz="2800" spc="0" dirty="0" err="1" smtClean="0"/>
              <a:t>Noctule</a:t>
            </a:r>
            <a:r>
              <a:rPr sz="2800" spc="0" dirty="0" smtClean="0"/>
              <a:t> commune     </a:t>
            </a:r>
            <a:r>
              <a:rPr sz="2800" spc="0" dirty="0" err="1" smtClean="0"/>
              <a:t>Noctule</a:t>
            </a:r>
            <a:r>
              <a:rPr sz="2800" spc="0" dirty="0" smtClean="0"/>
              <a:t> </a:t>
            </a:r>
            <a:r>
              <a:rPr sz="2800" spc="0" dirty="0"/>
              <a:t>de Leisler</a:t>
            </a:r>
            <a:r>
              <a:rPr sz="3000" b="1" spc="0" dirty="0"/>
              <a:t> </a:t>
            </a:r>
          </a:p>
        </p:txBody>
      </p:sp>
      <p:pic>
        <p:nvPicPr>
          <p:cNvPr id="10" name="nathusius1.jpg" descr="nathusius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64163" y="1769402"/>
            <a:ext cx="3450230" cy="3454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noctule com ok.jpg" descr="noctule com ok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2178" y="1769402"/>
            <a:ext cx="3454403" cy="3454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noc leiser ok.psd" descr="noc leiser ok.psd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11976" y="1769402"/>
            <a:ext cx="3458769" cy="34544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6449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82940"/>
          </a:xfrm>
        </p:spPr>
        <p:txBody>
          <a:bodyPr/>
          <a:lstStyle/>
          <a:p>
            <a:r>
              <a:rPr lang="fr-FR" dirty="0" smtClean="0"/>
              <a:t>Les chiroptères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sp>
        <p:nvSpPr>
          <p:cNvPr id="9" name="Le réchauffement climatique…"/>
          <p:cNvSpPr txBox="1">
            <a:spLocks/>
          </p:cNvSpPr>
          <p:nvPr/>
        </p:nvSpPr>
        <p:spPr>
          <a:xfrm>
            <a:off x="2591068" y="1836752"/>
            <a:ext cx="8915400" cy="4508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0026" indent="-300026" defTabSz="394320">
              <a:spcBef>
                <a:spcPts val="2812"/>
              </a:spcBef>
              <a:defRPr sz="4800"/>
            </a:pPr>
            <a:r>
              <a:rPr lang="fr-FR" sz="2800" dirty="0" smtClean="0"/>
              <a:t>Un enjeu particulièrement important dans les zones boisées du Sud-Ouest Marnais</a:t>
            </a:r>
            <a:br>
              <a:rPr lang="fr-FR" sz="2800" dirty="0" smtClean="0"/>
            </a:br>
            <a:endParaRPr lang="fr-FR" sz="2800" dirty="0" smtClean="0"/>
          </a:p>
          <a:p>
            <a:pPr marL="300026" indent="-300026" defTabSz="394320">
              <a:spcBef>
                <a:spcPts val="2812"/>
              </a:spcBef>
              <a:defRPr sz="4800"/>
            </a:pPr>
            <a:r>
              <a:rPr lang="fr-FR" sz="2800" dirty="0" smtClean="0"/>
              <a:t>Et un atout majeur pour </a:t>
            </a:r>
            <a:r>
              <a:rPr lang="fr-FR" sz="2800" b="1" dirty="0" smtClean="0"/>
              <a:t>les riverains et les cultures </a:t>
            </a:r>
            <a:r>
              <a:rPr lang="fr-FR" sz="2800" dirty="0" smtClean="0"/>
              <a:t>:</a:t>
            </a:r>
            <a:br>
              <a:rPr lang="fr-FR" sz="2800" dirty="0" smtClean="0"/>
            </a:br>
            <a:r>
              <a:rPr lang="fr-FR" sz="2800" dirty="0" smtClean="0"/>
              <a:t>ils sont les </a:t>
            </a:r>
            <a:r>
              <a:rPr lang="fr-FR" sz="2800" b="1" dirty="0" smtClean="0">
                <a:solidFill>
                  <a:srgbClr val="FF0000"/>
                </a:solidFill>
              </a:rPr>
              <a:t>principaux prédateurs des chenilles processionnaires</a:t>
            </a:r>
            <a:r>
              <a:rPr lang="fr-FR" sz="2800" b="1" dirty="0" smtClean="0"/>
              <a:t> </a:t>
            </a:r>
            <a:r>
              <a:rPr lang="fr-FR" sz="2800" dirty="0" smtClean="0"/>
              <a:t>(stade papillon), </a:t>
            </a:r>
            <a:r>
              <a:rPr lang="fr-FR" sz="2800" b="1" dirty="0" smtClean="0">
                <a:solidFill>
                  <a:srgbClr val="FF0000"/>
                </a:solidFill>
              </a:rPr>
              <a:t>du tordeur de vignes (Eudémis)</a:t>
            </a:r>
            <a:r>
              <a:rPr lang="fr-FR" sz="2800" dirty="0" smtClean="0"/>
              <a:t>, et des moustiques (3000 en une nuit par chauve-souris)</a:t>
            </a:r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354516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32970"/>
          </a:xfrm>
        </p:spPr>
        <p:txBody>
          <a:bodyPr>
            <a:normAutofit/>
          </a:bodyPr>
          <a:lstStyle/>
          <a:p>
            <a:r>
              <a:rPr lang="fr-FR" dirty="0" smtClean="0"/>
              <a:t>Les mesures de réduction de l’impact des éoliennes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sp>
        <p:nvSpPr>
          <p:cNvPr id="9" name="Le réchauffement climatique…"/>
          <p:cNvSpPr txBox="1">
            <a:spLocks/>
          </p:cNvSpPr>
          <p:nvPr/>
        </p:nvSpPr>
        <p:spPr>
          <a:xfrm>
            <a:off x="2591068" y="4804403"/>
            <a:ext cx="8915400" cy="2218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0026" indent="-300026" defTabSz="394320">
              <a:spcBef>
                <a:spcPts val="2812"/>
              </a:spcBef>
              <a:defRPr sz="4800"/>
            </a:pPr>
            <a:r>
              <a:rPr lang="fr-FR" sz="2400" dirty="0" smtClean="0"/>
              <a:t>Implantation des parcs</a:t>
            </a:r>
          </a:p>
          <a:p>
            <a:pPr marL="300026" indent="-300026" defTabSz="394320">
              <a:spcBef>
                <a:spcPts val="2812"/>
              </a:spcBef>
              <a:defRPr sz="4800"/>
            </a:pPr>
            <a:r>
              <a:rPr lang="fr-FR" sz="2400" dirty="0" smtClean="0"/>
              <a:t>Détection et effarouchement</a:t>
            </a:r>
          </a:p>
          <a:p>
            <a:pPr marL="300026" indent="-300026" defTabSz="394320">
              <a:spcBef>
                <a:spcPts val="2812"/>
              </a:spcBef>
              <a:defRPr sz="4800"/>
            </a:pPr>
            <a:r>
              <a:rPr lang="fr-FR" sz="2400" dirty="0" smtClean="0"/>
              <a:t>Bridage des éoliennes</a:t>
            </a:r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</p:txBody>
      </p:sp>
      <p:pic>
        <p:nvPicPr>
          <p:cNvPr id="5" name="rapace:éolienne.jpg" descr="rapace:éolienn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30688" y="1739865"/>
            <a:ext cx="5007580" cy="298162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728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82940"/>
          </a:xfrm>
        </p:spPr>
        <p:txBody>
          <a:bodyPr/>
          <a:lstStyle/>
          <a:p>
            <a:r>
              <a:rPr lang="fr-FR" dirty="0" smtClean="0"/>
              <a:t>Le bilan des études d’impact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sp>
        <p:nvSpPr>
          <p:cNvPr id="9" name="Le réchauffement climatique…"/>
          <p:cNvSpPr txBox="1">
            <a:spLocks/>
          </p:cNvSpPr>
          <p:nvPr/>
        </p:nvSpPr>
        <p:spPr>
          <a:xfrm>
            <a:off x="2591068" y="1693628"/>
            <a:ext cx="8915400" cy="4790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0026" indent="-300026" defTabSz="394320">
              <a:spcBef>
                <a:spcPts val="2812"/>
              </a:spcBef>
              <a:defRPr sz="4800"/>
            </a:pPr>
            <a:r>
              <a:rPr lang="fr-FR" sz="2800" b="1" dirty="0" smtClean="0">
                <a:solidFill>
                  <a:srgbClr val="FF0000"/>
                </a:solidFill>
              </a:rPr>
              <a:t>De 0,1 à 27 oiseaux tués par an et par éolienne</a:t>
            </a:r>
          </a:p>
          <a:p>
            <a:pPr marL="300026" indent="-300026" defTabSz="394320">
              <a:spcBef>
                <a:spcPts val="2812"/>
              </a:spcBef>
              <a:defRPr sz="4800"/>
            </a:pPr>
            <a:r>
              <a:rPr lang="fr-FR" sz="2800" dirty="0" smtClean="0"/>
              <a:t>Des résultats disparates et fortement minorés (pas de méthode commune, aucun contrôle officiel)</a:t>
            </a:r>
          </a:p>
          <a:p>
            <a:pPr marL="300026" indent="-300026" defTabSz="394320">
              <a:spcBef>
                <a:spcPts val="2812"/>
              </a:spcBef>
              <a:defRPr sz="4800"/>
            </a:pPr>
            <a:r>
              <a:rPr lang="fr-FR" sz="2800" dirty="0" smtClean="0"/>
              <a:t>Des évaluations réalisées par des bureaux d’études et des associations </a:t>
            </a:r>
            <a:r>
              <a:rPr lang="fr-FR" sz="2800" b="1" dirty="0" smtClean="0">
                <a:solidFill>
                  <a:srgbClr val="FF0000"/>
                </a:solidFill>
              </a:rPr>
              <a:t>financés par le promoteur</a:t>
            </a:r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60215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82940"/>
          </a:xfrm>
        </p:spPr>
        <p:txBody>
          <a:bodyPr/>
          <a:lstStyle/>
          <a:p>
            <a:r>
              <a:rPr lang="fr-FR" dirty="0" smtClean="0"/>
              <a:t>Un témoignage personnel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sp>
        <p:nvSpPr>
          <p:cNvPr id="9" name="Le réchauffement climatique…"/>
          <p:cNvSpPr txBox="1">
            <a:spLocks/>
          </p:cNvSpPr>
          <p:nvPr/>
        </p:nvSpPr>
        <p:spPr>
          <a:xfrm>
            <a:off x="2591068" y="1796996"/>
            <a:ext cx="8915400" cy="4619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0026" indent="-300026" defTabSz="394320">
              <a:spcBef>
                <a:spcPts val="2812"/>
              </a:spcBef>
              <a:defRPr sz="4800"/>
            </a:pPr>
            <a:r>
              <a:rPr lang="fr-FR" sz="2800" dirty="0" smtClean="0"/>
              <a:t>Sur la centaine d’espèces d’oiseaux observés régulièrement depuis 30 ans dans notre village de Nesle-la-Reposte</a:t>
            </a:r>
          </a:p>
          <a:p>
            <a:pPr marL="300026" indent="-300026" defTabSz="394320">
              <a:spcBef>
                <a:spcPts val="2812"/>
              </a:spcBef>
              <a:defRPr sz="4800"/>
            </a:pPr>
            <a:r>
              <a:rPr lang="fr-FR" sz="2800" b="1" dirty="0" smtClean="0">
                <a:solidFill>
                  <a:srgbClr val="FF0000"/>
                </a:solidFill>
              </a:rPr>
              <a:t>36</a:t>
            </a:r>
            <a:r>
              <a:rPr lang="fr-FR" sz="2800" dirty="0" smtClean="0"/>
              <a:t> ont fortement décliné ou totalement disparu à partir de 2013/2016…</a:t>
            </a:r>
          </a:p>
          <a:p>
            <a:pPr marL="300026" indent="-300026" defTabSz="394320">
              <a:spcBef>
                <a:spcPts val="2812"/>
              </a:spcBef>
              <a:defRPr sz="4800"/>
            </a:pPr>
            <a:r>
              <a:rPr lang="fr-FR" sz="2800" dirty="0" smtClean="0"/>
              <a:t>Date de la mise en service de </a:t>
            </a:r>
            <a:r>
              <a:rPr lang="fr-FR" sz="2800" b="1" dirty="0" smtClean="0">
                <a:solidFill>
                  <a:srgbClr val="FF0000"/>
                </a:solidFill>
              </a:rPr>
              <a:t>24 éoliennes </a:t>
            </a:r>
            <a:br>
              <a:rPr lang="fr-FR" sz="2800" b="1" dirty="0" smtClean="0">
                <a:solidFill>
                  <a:srgbClr val="FF0000"/>
                </a:solidFill>
              </a:rPr>
            </a:br>
            <a:r>
              <a:rPr lang="fr-FR" sz="2800" dirty="0" smtClean="0"/>
              <a:t>dans notre village et les communes voisines</a:t>
            </a:r>
            <a:endParaRPr lang="fr-FR" sz="2800" dirty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800" dirty="0" smtClean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176871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8294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sp>
        <p:nvSpPr>
          <p:cNvPr id="9" name="Le réchauffement climatique…"/>
          <p:cNvSpPr txBox="1">
            <a:spLocks/>
          </p:cNvSpPr>
          <p:nvPr/>
        </p:nvSpPr>
        <p:spPr>
          <a:xfrm>
            <a:off x="2591068" y="2183744"/>
            <a:ext cx="8915400" cy="3349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</p:txBody>
      </p:sp>
      <p:pic>
        <p:nvPicPr>
          <p:cNvPr id="5" name="Perte biodiversité 1 okW.jpg" descr="Perte biodiversité 1 okW.jpg"/>
          <p:cNvPicPr>
            <a:picLocks noChangeAspect="1"/>
          </p:cNvPicPr>
          <p:nvPr/>
        </p:nvPicPr>
        <p:blipFill rotWithShape="1">
          <a:blip r:embed="rId2">
            <a:extLst/>
          </a:blip>
          <a:srcRect l="-191" t="6253" r="191" b="9640"/>
          <a:stretch/>
        </p:blipFill>
        <p:spPr>
          <a:xfrm>
            <a:off x="1866509" y="320511"/>
            <a:ext cx="9856246" cy="62405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9197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8294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sp>
        <p:nvSpPr>
          <p:cNvPr id="9" name="Le réchauffement climatique…"/>
          <p:cNvSpPr txBox="1">
            <a:spLocks/>
          </p:cNvSpPr>
          <p:nvPr/>
        </p:nvSpPr>
        <p:spPr>
          <a:xfrm>
            <a:off x="2591068" y="2183744"/>
            <a:ext cx="8915400" cy="3349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</p:txBody>
      </p:sp>
      <p:pic>
        <p:nvPicPr>
          <p:cNvPr id="6" name="Perte biodiversité 2 ok.jpg" descr="Perte biodiversité 2 ok.jpg"/>
          <p:cNvPicPr>
            <a:picLocks noChangeAspect="1"/>
          </p:cNvPicPr>
          <p:nvPr/>
        </p:nvPicPr>
        <p:blipFill rotWithShape="1">
          <a:blip r:embed="rId2">
            <a:extLst/>
          </a:blip>
          <a:srcRect t="5671" b="9275"/>
          <a:stretch/>
        </p:blipFill>
        <p:spPr>
          <a:xfrm>
            <a:off x="1843466" y="384947"/>
            <a:ext cx="9902332" cy="63379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2863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8294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sp>
        <p:nvSpPr>
          <p:cNvPr id="9" name="Le réchauffement climatique…"/>
          <p:cNvSpPr txBox="1">
            <a:spLocks/>
          </p:cNvSpPr>
          <p:nvPr/>
        </p:nvSpPr>
        <p:spPr>
          <a:xfrm>
            <a:off x="2591068" y="2183744"/>
            <a:ext cx="8915400" cy="3349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/>
          </a:p>
          <a:p>
            <a:pPr marL="300026" indent="-300026" defTabSz="394320">
              <a:spcBef>
                <a:spcPts val="2812"/>
              </a:spcBef>
              <a:defRPr sz="4800"/>
            </a:pPr>
            <a:endParaRPr lang="fr-FR" sz="2400" dirty="0" smtClean="0"/>
          </a:p>
        </p:txBody>
      </p:sp>
      <p:pic>
        <p:nvPicPr>
          <p:cNvPr id="6" name="Perte biodiversité 3 okW.jpg" descr="Perte biodiversité 3 okW.jpg"/>
          <p:cNvPicPr>
            <a:picLocks noChangeAspect="1"/>
          </p:cNvPicPr>
          <p:nvPr/>
        </p:nvPicPr>
        <p:blipFill rotWithShape="1">
          <a:blip r:embed="rId2">
            <a:extLst/>
          </a:blip>
          <a:srcRect t="5691" b="9429"/>
          <a:stretch/>
        </p:blipFill>
        <p:spPr>
          <a:xfrm>
            <a:off x="1866509" y="384865"/>
            <a:ext cx="9636232" cy="61573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2338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Nos 16 associations, création Avril 2021</a:t>
            </a:r>
            <a:endParaRPr lang="fr-FR" dirty="0"/>
          </a:p>
        </p:txBody>
      </p:sp>
      <p:graphicFrame>
        <p:nvGraphicFramePr>
          <p:cNvPr id="4" name="Table 1"/>
          <p:cNvGraphicFramePr/>
          <p:nvPr>
            <p:extLst>
              <p:ext uri="{D42A27DB-BD31-4B8C-83A1-F6EECF244321}">
                <p14:modId xmlns:p14="http://schemas.microsoft.com/office/powerpoint/2010/main" val="662775783"/>
              </p:ext>
            </p:extLst>
          </p:nvPr>
        </p:nvGraphicFramePr>
        <p:xfrm>
          <a:off x="2677768" y="1222394"/>
          <a:ext cx="7418342" cy="5550765"/>
        </p:xfrm>
        <a:graphic>
          <a:graphicData uri="http://schemas.openxmlformats.org/drawingml/2006/table">
            <a:tbl>
              <a:tblPr/>
              <a:tblGrid>
                <a:gridCol w="2447555"/>
                <a:gridCol w="2554603"/>
                <a:gridCol w="2416184"/>
              </a:tblGrid>
              <a:tr h="360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1" strike="noStrike" spc="-1" dirty="0">
                          <a:solidFill>
                            <a:srgbClr val="FFFFFF"/>
                          </a:solidFill>
                          <a:latin typeface="Constantia"/>
                        </a:rPr>
                        <a:t>Association</a:t>
                      </a:r>
                      <a:endParaRPr lang="fr-FR" sz="1400" b="0" strike="noStrike" spc="-1" dirty="0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1" strike="noStrike" spc="-1" dirty="0">
                          <a:solidFill>
                            <a:srgbClr val="FFFFFF"/>
                          </a:solidFill>
                          <a:latin typeface="Constantia"/>
                        </a:rPr>
                        <a:t>Village</a:t>
                      </a:r>
                      <a:endParaRPr lang="fr-FR" sz="1400" b="0" strike="noStrike" spc="-1" dirty="0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1" strike="noStrike" spc="-1">
                          <a:solidFill>
                            <a:srgbClr val="FFFFFF"/>
                          </a:solidFill>
                          <a:latin typeface="Constantia"/>
                        </a:rPr>
                        <a:t>Référent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0F6FC6"/>
                    </a:solidFill>
                  </a:tcPr>
                </a:tc>
              </a:tr>
              <a:tr h="3192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rgbClr val="000000"/>
                          </a:solidFill>
                          <a:latin typeface="Constantia"/>
                        </a:rPr>
                        <a:t>ADENOS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 dirty="0">
                          <a:solidFill>
                            <a:srgbClr val="000000"/>
                          </a:solidFill>
                          <a:latin typeface="Constantia"/>
                        </a:rPr>
                        <a:t>Les </a:t>
                      </a:r>
                      <a:r>
                        <a:rPr lang="fr-FR" sz="1400" b="0" strike="noStrike" spc="-1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Essarts-les-Sézanne (51)</a:t>
                      </a:r>
                      <a:endParaRPr lang="fr-FR" sz="1400" b="0" strike="noStrike" spc="-1" dirty="0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 dirty="0">
                          <a:solidFill>
                            <a:srgbClr val="000000"/>
                          </a:solidFill>
                          <a:latin typeface="Constantia"/>
                        </a:rPr>
                        <a:t>Marc </a:t>
                      </a:r>
                      <a:r>
                        <a:rPr lang="fr-FR" sz="1400" b="0" strike="noStrike" spc="-1" dirty="0" err="1">
                          <a:solidFill>
                            <a:srgbClr val="000000"/>
                          </a:solidFill>
                          <a:latin typeface="Constantia"/>
                        </a:rPr>
                        <a:t>Schnell</a:t>
                      </a:r>
                      <a:endParaRPr lang="fr-FR" sz="1400" b="0" strike="noStrike" spc="-1" dirty="0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4EA"/>
                    </a:solidFill>
                  </a:tcPr>
                </a:tc>
              </a:tr>
              <a:tr h="3234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 dirty="0">
                          <a:solidFill>
                            <a:srgbClr val="000000"/>
                          </a:solidFill>
                          <a:latin typeface="Constantia"/>
                        </a:rPr>
                        <a:t>APENC 51</a:t>
                      </a:r>
                      <a:endParaRPr lang="fr-FR" sz="1400" b="0" strike="noStrike" spc="-1" dirty="0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Neuvy (51)</a:t>
                      </a:r>
                      <a:endParaRPr lang="fr-FR" sz="1400" b="0" strike="noStrike" spc="-1" dirty="0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rgbClr val="000000"/>
                          </a:solidFill>
                          <a:latin typeface="Constantia"/>
                        </a:rPr>
                        <a:t>Stéphane Dubois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BF4"/>
                    </a:solidFill>
                  </a:tcPr>
                </a:tc>
              </a:tr>
              <a:tr h="3780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rgbClr val="000000"/>
                          </a:solidFill>
                          <a:latin typeface="Constantia"/>
                        </a:rPr>
                        <a:t>ASERC 51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Charleville (51)</a:t>
                      </a:r>
                      <a:endParaRPr lang="fr-FR" sz="1400" b="0" strike="noStrike" spc="-1" dirty="0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rgbClr val="000000"/>
                          </a:solidFill>
                          <a:latin typeface="Constantia"/>
                        </a:rPr>
                        <a:t>Gérard Dumontel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4EA"/>
                    </a:solidFill>
                  </a:tcPr>
                </a:tc>
              </a:tr>
              <a:tr h="3012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rgbClr val="000000"/>
                          </a:solidFill>
                          <a:latin typeface="Constantia"/>
                        </a:rPr>
                        <a:t>ASPE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Nesle-la-Reposte (51)</a:t>
                      </a:r>
                      <a:endParaRPr lang="fr-FR" sz="1400" b="0" strike="noStrike" spc="-1" dirty="0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rgbClr val="000000"/>
                          </a:solidFill>
                          <a:latin typeface="Constantia"/>
                        </a:rPr>
                        <a:t>Thierry Nava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BF4"/>
                    </a:solidFill>
                  </a:tcPr>
                </a:tc>
              </a:tr>
              <a:tr h="3062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rgbClr val="000000"/>
                          </a:solidFill>
                          <a:latin typeface="Constantia"/>
                        </a:rPr>
                        <a:t>Don Quichotte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 dirty="0">
                          <a:solidFill>
                            <a:srgbClr val="000000"/>
                          </a:solidFill>
                          <a:latin typeface="Constantia"/>
                        </a:rPr>
                        <a:t>Châtillon sur </a:t>
                      </a:r>
                      <a:r>
                        <a:rPr lang="fr-FR" sz="1400" b="0" strike="noStrike" spc="-1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Morin (51)</a:t>
                      </a:r>
                      <a:endParaRPr lang="fr-FR" sz="1400" b="0" strike="noStrike" spc="-1" dirty="0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rgbClr val="000000"/>
                          </a:solidFill>
                          <a:latin typeface="Constantia"/>
                        </a:rPr>
                        <a:t>Xavier Letchimy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4EA"/>
                    </a:solidFill>
                  </a:tcPr>
                </a:tc>
              </a:tr>
              <a:tr h="3153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rgbClr val="000000"/>
                          </a:solidFill>
                          <a:latin typeface="Constantia"/>
                        </a:rPr>
                        <a:t>Protégeons Corrobert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 dirty="0" err="1" smtClean="0">
                          <a:solidFill>
                            <a:srgbClr val="000000"/>
                          </a:solidFill>
                          <a:latin typeface="Constantia"/>
                        </a:rPr>
                        <a:t>Corrobert</a:t>
                      </a:r>
                      <a:r>
                        <a:rPr lang="fr-FR" sz="1400" b="0" strike="noStrike" spc="-1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 (51)</a:t>
                      </a:r>
                      <a:endParaRPr lang="fr-FR" sz="1400" b="0" strike="noStrike" spc="-1" dirty="0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rgbClr val="000000"/>
                          </a:solidFill>
                          <a:latin typeface="Constantia"/>
                        </a:rPr>
                        <a:t>Florence Creuzillet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BF4"/>
                    </a:solidFill>
                  </a:tcPr>
                </a:tc>
              </a:tr>
              <a:tr h="324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rgbClr val="000000"/>
                          </a:solidFill>
                          <a:latin typeface="Constantia"/>
                        </a:rPr>
                        <a:t>S.A.P.E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Pleurs (51)</a:t>
                      </a:r>
                      <a:endParaRPr lang="fr-FR" sz="1400" b="0" strike="noStrike" spc="-1" dirty="0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rgbClr val="000000"/>
                          </a:solidFill>
                          <a:latin typeface="Constantia"/>
                        </a:rPr>
                        <a:t>Delphine Aubert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4EA"/>
                    </a:solidFill>
                  </a:tcPr>
                </a:tc>
              </a:tr>
              <a:tr h="3012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rgbClr val="000000"/>
                          </a:solidFill>
                          <a:latin typeface="Constantia"/>
                        </a:rPr>
                        <a:t>OSE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 dirty="0" err="1">
                          <a:solidFill>
                            <a:srgbClr val="000000"/>
                          </a:solidFill>
                          <a:latin typeface="Constantia"/>
                        </a:rPr>
                        <a:t>Fresnoy</a:t>
                      </a:r>
                      <a:r>
                        <a:rPr lang="fr-FR" sz="1400" b="0" strike="noStrike" spc="-1" dirty="0">
                          <a:solidFill>
                            <a:srgbClr val="000000"/>
                          </a:solidFill>
                          <a:latin typeface="Constantia"/>
                        </a:rPr>
                        <a:t> le </a:t>
                      </a:r>
                      <a:r>
                        <a:rPr lang="fr-FR" sz="1400" b="0" strike="noStrike" spc="-1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Château (10)</a:t>
                      </a:r>
                      <a:endParaRPr lang="fr-FR" sz="1400" b="0" strike="noStrike" spc="-1" dirty="0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rgbClr val="000000"/>
                          </a:solidFill>
                          <a:latin typeface="Constantia"/>
                        </a:rPr>
                        <a:t>Claudine Dziubanowski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BF4"/>
                    </a:solidFill>
                  </a:tcPr>
                </a:tc>
              </a:tr>
              <a:tr h="3780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 dirty="0">
                          <a:solidFill>
                            <a:srgbClr val="000000"/>
                          </a:solidFill>
                          <a:latin typeface="Constantia"/>
                        </a:rPr>
                        <a:t>PPE 51</a:t>
                      </a:r>
                      <a:endParaRPr lang="fr-FR" sz="1400" b="0" strike="noStrike" spc="-1" dirty="0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Sézanne (51)</a:t>
                      </a:r>
                      <a:endParaRPr lang="fr-FR" sz="1400" b="0" strike="noStrike" spc="-1" dirty="0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rgbClr val="000000"/>
                          </a:solidFill>
                          <a:latin typeface="Constantia"/>
                        </a:rPr>
                        <a:t>Claude Lecomte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4EA"/>
                    </a:solidFill>
                  </a:tcPr>
                </a:tc>
              </a:tr>
              <a:tr h="3554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 dirty="0">
                          <a:solidFill>
                            <a:srgbClr val="000000"/>
                          </a:solidFill>
                          <a:latin typeface="Constantia"/>
                        </a:rPr>
                        <a:t>Protégeons Champguyon</a:t>
                      </a:r>
                      <a:endParaRPr lang="fr-FR" sz="1400" b="0" strike="noStrike" spc="-1" dirty="0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Champguyon (51)</a:t>
                      </a:r>
                      <a:endParaRPr lang="fr-FR" sz="1400" b="0" strike="noStrike" spc="-1" dirty="0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rgbClr val="000000"/>
                          </a:solidFill>
                          <a:latin typeface="Constantia"/>
                        </a:rPr>
                        <a:t>Francis Tetreau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BF4"/>
                    </a:solidFill>
                  </a:tcPr>
                </a:tc>
              </a:tr>
              <a:tr h="3780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rgbClr val="000000"/>
                          </a:solidFill>
                          <a:latin typeface="Constantia"/>
                        </a:rPr>
                        <a:t>Qui sème le vent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 dirty="0">
                          <a:solidFill>
                            <a:srgbClr val="000000"/>
                          </a:solidFill>
                          <a:latin typeface="Constantia"/>
                        </a:rPr>
                        <a:t>Le </a:t>
                      </a:r>
                      <a:r>
                        <a:rPr lang="fr-FR" sz="1400" b="0" strike="noStrike" spc="-1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Thoult-Trosnay (51)</a:t>
                      </a:r>
                      <a:endParaRPr lang="fr-FR" sz="1400" b="0" strike="noStrike" spc="-1" dirty="0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rgbClr val="000000"/>
                          </a:solidFill>
                          <a:latin typeface="Constantia"/>
                        </a:rPr>
                        <a:t>Franck Charpentier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4EA"/>
                    </a:solidFill>
                  </a:tcPr>
                </a:tc>
              </a:tr>
              <a:tr h="3012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PSLF</a:t>
                      </a:r>
                      <a:endParaRPr lang="fr-FR" sz="1400" b="0" strike="noStrike" spc="-1" dirty="0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 dirty="0">
                          <a:solidFill>
                            <a:srgbClr val="000000"/>
                          </a:solidFill>
                          <a:latin typeface="Constantia"/>
                        </a:rPr>
                        <a:t>La </a:t>
                      </a:r>
                      <a:r>
                        <a:rPr lang="fr-FR" sz="1400" b="0" strike="noStrike" spc="-1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Forestière (51)</a:t>
                      </a:r>
                      <a:endParaRPr lang="fr-FR" sz="1400" b="0" strike="noStrike" spc="-1" dirty="0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rgbClr val="000000"/>
                          </a:solidFill>
                          <a:latin typeface="Constantia"/>
                        </a:rPr>
                        <a:t>Elisabeth Plé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BF4"/>
                    </a:solidFill>
                  </a:tcPr>
                </a:tc>
              </a:tr>
              <a:tr h="3012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 dirty="0" err="1">
                          <a:solidFill>
                            <a:srgbClr val="000000"/>
                          </a:solidFill>
                          <a:latin typeface="Constantia"/>
                        </a:rPr>
                        <a:t>Associtoy</a:t>
                      </a:r>
                      <a:endParaRPr lang="fr-FR" sz="1400" b="0" strike="noStrike" spc="-1" dirty="0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Congy (51)</a:t>
                      </a:r>
                      <a:endParaRPr lang="fr-FR" sz="1400" b="0" strike="noStrike" spc="-1" dirty="0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 dirty="0">
                          <a:solidFill>
                            <a:srgbClr val="000000"/>
                          </a:solidFill>
                          <a:latin typeface="Constantia"/>
                        </a:rPr>
                        <a:t>Robert Clément</a:t>
                      </a:r>
                      <a:endParaRPr lang="fr-FR" sz="1400" b="0" strike="noStrike" spc="-1" dirty="0">
                        <a:latin typeface="Arial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4EA"/>
                    </a:solidFill>
                  </a:tcPr>
                </a:tc>
              </a:tr>
              <a:tr h="3023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kern="1200" spc="-1" dirty="0" smtClean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APPEPASA</a:t>
                      </a:r>
                      <a:endParaRPr lang="fr-FR" sz="1400" b="0" strike="noStrike" kern="1200" spc="-1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kern="1200" spc="-1" dirty="0" err="1" smtClean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Arrelles</a:t>
                      </a:r>
                      <a:r>
                        <a:rPr lang="fr-FR" sz="1400" b="0" strike="noStrike" kern="1200" spc="-1" dirty="0" smtClean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(10)</a:t>
                      </a:r>
                      <a:endParaRPr lang="fr-FR" sz="1400" b="0" strike="noStrike" kern="1200" spc="-1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2146" marR="82146" marT="41073" marB="41073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kern="1200" spc="-1" dirty="0" smtClean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Lise </a:t>
                      </a:r>
                      <a:r>
                        <a:rPr lang="fr-FR" sz="1400" b="0" strike="noStrike" kern="1200" spc="-1" dirty="0" err="1" smtClean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Léaux</a:t>
                      </a:r>
                      <a:endParaRPr lang="fr-FR" sz="1400" b="0" strike="noStrike" kern="1200" spc="-1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2146" marR="82146" marT="41073" marB="41073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4"/>
                    </a:solidFill>
                  </a:tcPr>
                </a:tc>
              </a:tr>
              <a:tr h="3023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kern="1200" spc="-1" dirty="0" smtClean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Vent du</a:t>
                      </a:r>
                      <a:r>
                        <a:rPr lang="fr-FR" sz="1400" b="0" strike="noStrike" kern="1200" spc="-1" baseline="0" dirty="0" smtClean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400" b="0" strike="noStrike" kern="1200" spc="-1" baseline="0" dirty="0" err="1" smtClean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Meldançon</a:t>
                      </a:r>
                      <a:endParaRPr lang="fr-FR" sz="1400" b="0" strike="noStrike" kern="1200" spc="-1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kern="1200" spc="-1" dirty="0" err="1" smtClean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Jasseines</a:t>
                      </a:r>
                      <a:r>
                        <a:rPr lang="fr-FR" sz="1400" b="0" strike="noStrike" kern="1200" spc="-1" dirty="0" smtClean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(10)</a:t>
                      </a:r>
                      <a:endParaRPr lang="fr-FR" sz="1400" b="0" strike="noStrike" kern="1200" spc="-1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2146" marR="82146" marT="41073" marB="41073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kern="1200" spc="-1" dirty="0" smtClean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Patrick</a:t>
                      </a:r>
                      <a:r>
                        <a:rPr lang="fr-FR" sz="1400" b="0" strike="noStrike" kern="1200" spc="-1" baseline="0" dirty="0" smtClean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Froment</a:t>
                      </a:r>
                      <a:endParaRPr lang="fr-FR" sz="1400" b="0" strike="noStrike" kern="1200" spc="-1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2146" marR="82146" marT="41073" marB="41073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4EA"/>
                    </a:solidFill>
                  </a:tcPr>
                </a:tc>
              </a:tr>
              <a:tr h="3023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kern="1200" spc="-1" dirty="0" smtClean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Courville Patrimoine</a:t>
                      </a:r>
                      <a:endParaRPr lang="fr-FR" sz="1400" b="0" strike="noStrike" kern="1200" spc="-1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2146" marR="82146" marT="41073" marB="41073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kern="1200" spc="-1" dirty="0" smtClean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Courville</a:t>
                      </a:r>
                      <a:r>
                        <a:rPr lang="fr-FR" sz="1400" b="0" strike="noStrike" kern="1200" spc="-1" baseline="0" dirty="0" smtClean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(51)</a:t>
                      </a:r>
                      <a:endParaRPr lang="fr-FR" sz="1400" b="0" strike="noStrike" kern="1200" spc="-1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2146" marR="82146" marT="41073" marB="41073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kern="1200" spc="-1" dirty="0" smtClean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Valérie</a:t>
                      </a:r>
                      <a:r>
                        <a:rPr lang="fr-FR" sz="1400" b="0" strike="noStrike" kern="1200" spc="-1" baseline="0" dirty="0" smtClean="0">
                          <a:solidFill>
                            <a:srgbClr val="000000"/>
                          </a:solidFill>
                          <a:latin typeface="Constantia"/>
                          <a:ea typeface="+mn-ea"/>
                          <a:cs typeface="+mn-cs"/>
                        </a:rPr>
                        <a:t> Kenny</a:t>
                      </a:r>
                      <a:endParaRPr lang="fr-FR" sz="1400" b="0" strike="noStrike" kern="1200" spc="-1" dirty="0">
                        <a:solidFill>
                          <a:srgbClr val="000000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2146" marR="82146" marT="41073" marB="41073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BF4"/>
                    </a:solidFill>
                  </a:tcPr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622167" y="1441809"/>
            <a:ext cx="19707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Associations loi 1901 </a:t>
            </a:r>
            <a:br>
              <a:rPr lang="fr-FR" sz="2000" dirty="0" smtClean="0"/>
            </a:br>
            <a:r>
              <a:rPr lang="fr-FR" sz="2000" dirty="0" smtClean="0"/>
              <a:t>à but non lucratif</a:t>
            </a:r>
            <a:endParaRPr lang="fr-FR" sz="2000" dirty="0"/>
          </a:p>
        </p:txBody>
      </p:sp>
      <p:sp>
        <p:nvSpPr>
          <p:cNvPr id="8" name="Rectangle 7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29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 : impacts des éoliennes sur la faune volante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92925" y="2167392"/>
            <a:ext cx="8915400" cy="4953000"/>
          </a:xfrm>
        </p:spPr>
        <p:txBody>
          <a:bodyPr>
            <a:noAutofit/>
          </a:bodyPr>
          <a:lstStyle/>
          <a:p>
            <a:r>
              <a:rPr lang="fr-FR" sz="2400" dirty="0" smtClean="0"/>
              <a:t>Disparition de nombreuses espèces communes</a:t>
            </a:r>
            <a:br>
              <a:rPr lang="fr-FR" sz="2400" dirty="0" smtClean="0"/>
            </a:br>
            <a:endParaRPr lang="fr-FR" sz="2400" dirty="0" smtClean="0"/>
          </a:p>
          <a:p>
            <a:r>
              <a:rPr lang="fr-FR" sz="2400" dirty="0" smtClean="0"/>
              <a:t>Vulnérabilité particulière des Chiroptères</a:t>
            </a:r>
            <a:br>
              <a:rPr lang="fr-FR" sz="2400" dirty="0" smtClean="0"/>
            </a:br>
            <a:endParaRPr lang="fr-FR" sz="2400" dirty="0" smtClean="0"/>
          </a:p>
          <a:p>
            <a:r>
              <a:rPr lang="fr-FR" sz="2400" dirty="0" smtClean="0"/>
              <a:t>Comptage de la mortalité largement sous estimé</a:t>
            </a:r>
            <a:br>
              <a:rPr lang="fr-FR" sz="2400" dirty="0" smtClean="0"/>
            </a:br>
            <a:endParaRPr lang="fr-FR" sz="2400" dirty="0" smtClean="0"/>
          </a:p>
          <a:p>
            <a:r>
              <a:rPr lang="fr-FR" sz="2400" dirty="0" smtClean="0"/>
              <a:t>Couloirs de migration très impactés (effets cumulatifs)</a:t>
            </a:r>
            <a:br>
              <a:rPr lang="fr-FR" sz="2400" dirty="0" smtClean="0"/>
            </a:br>
            <a:endParaRPr lang="fr-FR" sz="2400" dirty="0" smtClean="0"/>
          </a:p>
          <a:p>
            <a:r>
              <a:rPr lang="fr-FR" sz="2400" dirty="0" smtClean="0"/>
              <a:t>Pollution lumineuse nuisible aux espèces nocturnes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063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Impacts des éoliennes sur la santé humaine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pic>
        <p:nvPicPr>
          <p:cNvPr id="8" name="3072-100231788.png" descr="3072-10023178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5734" y="1807237"/>
            <a:ext cx="7405628" cy="49245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6346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L’éloignement des éoliennes :</a:t>
            </a:r>
            <a:br>
              <a:rPr lang="fr-FR" dirty="0" smtClean="0"/>
            </a:br>
            <a:r>
              <a:rPr lang="fr-FR" dirty="0" smtClean="0"/>
              <a:t>une exception française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pic>
        <p:nvPicPr>
          <p:cNvPr id="8" name="d' distances habitations.jpg" descr="d' distances habitations.jpg"/>
          <p:cNvPicPr>
            <a:picLocks noChangeAspect="1"/>
          </p:cNvPicPr>
          <p:nvPr/>
        </p:nvPicPr>
        <p:blipFill>
          <a:blip r:embed="rId2">
            <a:extLst/>
          </a:blip>
          <a:srcRect t="8143"/>
          <a:stretch>
            <a:fillRect/>
          </a:stretch>
        </p:blipFill>
        <p:spPr>
          <a:xfrm>
            <a:off x="2789152" y="1905000"/>
            <a:ext cx="8519232" cy="49254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1534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Une menace pour la santé des riverains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2655734" y="3080378"/>
            <a:ext cx="8915400" cy="3777622"/>
          </a:xfrm>
        </p:spPr>
        <p:txBody>
          <a:bodyPr>
            <a:normAutofit/>
          </a:bodyPr>
          <a:lstStyle/>
          <a:p>
            <a:r>
              <a:rPr lang="fr-FR" sz="2400" dirty="0" smtClean="0"/>
              <a:t>Même à plus d’un kilomètre, les éoliennes peuvent provoquer nausées, vertiges, maux de tête, troubles du sommeil, tachycardie et dépression.</a:t>
            </a:r>
            <a:endParaRPr lang="fr-FR" sz="2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l="2839" t="-2705" r="4169" b="2705"/>
          <a:stretch/>
        </p:blipFill>
        <p:spPr>
          <a:xfrm>
            <a:off x="246489" y="2212097"/>
            <a:ext cx="240924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3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Syndrome éolien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2839" t="-2705" r="4169" b="2705"/>
          <a:stretch/>
        </p:blipFill>
        <p:spPr>
          <a:xfrm>
            <a:off x="246489" y="2212097"/>
            <a:ext cx="2409245" cy="2057400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idx="1"/>
          </p:nvPr>
        </p:nvSpPr>
        <p:spPr>
          <a:xfrm>
            <a:off x="2655734" y="2137697"/>
            <a:ext cx="8915400" cy="3777622"/>
          </a:xfrm>
        </p:spPr>
        <p:txBody>
          <a:bodyPr>
            <a:normAutofit/>
          </a:bodyPr>
          <a:lstStyle/>
          <a:p>
            <a:r>
              <a:rPr lang="fr-FR" sz="2400" dirty="0" smtClean="0"/>
              <a:t>Longtemps nié par les promoteurs et les exploitants de parcs (« effet </a:t>
            </a:r>
            <a:r>
              <a:rPr lang="fr-FR" sz="2400" dirty="0" err="1" smtClean="0"/>
              <a:t>nocébo</a:t>
            </a:r>
            <a:r>
              <a:rPr lang="fr-FR" sz="2400" dirty="0" smtClean="0"/>
              <a:t> »), le syndrome éolien, qui touche les humains comme les animaux d’élevage, est aujourd’hui reconnu par la justice, la médecine et les Académies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93724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Avis commun des Académies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sp>
        <p:nvSpPr>
          <p:cNvPr id="8" name="Espace réservé du contenu 3"/>
          <p:cNvSpPr>
            <a:spLocks noGrp="1"/>
          </p:cNvSpPr>
          <p:nvPr>
            <p:ph idx="1"/>
          </p:nvPr>
        </p:nvSpPr>
        <p:spPr>
          <a:xfrm>
            <a:off x="2655734" y="1385740"/>
            <a:ext cx="8915400" cy="5472260"/>
          </a:xfrm>
        </p:spPr>
        <p:txBody>
          <a:bodyPr>
            <a:normAutofit lnSpcReduction="10000"/>
          </a:bodyPr>
          <a:lstStyle/>
          <a:p>
            <a:pPr>
              <a:defRPr sz="3000">
                <a:latin typeface="+mn-lt"/>
                <a:ea typeface="+mn-ea"/>
                <a:cs typeface="+mn-cs"/>
                <a:sym typeface="Helvetica"/>
              </a:defRPr>
            </a:pPr>
            <a:r>
              <a:rPr lang="fr-FR" sz="2400" dirty="0" smtClean="0"/>
              <a:t>L’implantation </a:t>
            </a:r>
            <a:r>
              <a:rPr lang="fr-FR" sz="2400" dirty="0"/>
              <a:t>d’éoliennes terrestres et littorales se heurte à des résistances de plus en plus grandes du fait </a:t>
            </a:r>
            <a:r>
              <a:rPr lang="fr-FR" sz="2400" b="1" dirty="0"/>
              <a:t>des nuisances qu’elles </a:t>
            </a:r>
            <a:r>
              <a:rPr lang="fr-FR" sz="2400" b="1" dirty="0" smtClean="0"/>
              <a:t>occasionnent : </a:t>
            </a:r>
            <a:r>
              <a:rPr lang="fr-FR" sz="2400" b="1" dirty="0"/>
              <a:t>bruit, dénaturation et défiguration des paysages, perte de valeur patrimoniale des biens immobiliers ou d’attrait touristique</a:t>
            </a:r>
            <a:r>
              <a:rPr lang="fr-FR" sz="2400" dirty="0"/>
              <a:t> des régions concernées.</a:t>
            </a:r>
          </a:p>
          <a:p>
            <a:pPr>
              <a:defRPr sz="3000">
                <a:latin typeface="+mn-lt"/>
                <a:ea typeface="+mn-ea"/>
                <a:cs typeface="+mn-cs"/>
                <a:sym typeface="Helvetica"/>
              </a:defRPr>
            </a:pPr>
            <a:endParaRPr lang="fr-FR" sz="2400" dirty="0"/>
          </a:p>
          <a:p>
            <a:pPr>
              <a:defRPr sz="3000">
                <a:latin typeface="+mn-lt"/>
                <a:ea typeface="+mn-ea"/>
                <a:cs typeface="+mn-cs"/>
                <a:sym typeface="Helvetica"/>
              </a:defRPr>
            </a:pPr>
            <a:r>
              <a:rPr lang="fr-FR" sz="2400" dirty="0"/>
              <a:t>Les éoliennes doivent être installées dans des territoires où le vent est en moyenne suffisamment fort pour être efficace et suffisamment constant pour être utilisable</a:t>
            </a:r>
            <a:r>
              <a:rPr lang="fr-FR" sz="2400" dirty="0" smtClean="0"/>
              <a:t>.</a:t>
            </a:r>
            <a:br>
              <a:rPr lang="fr-FR" sz="2400" dirty="0" smtClean="0"/>
            </a:br>
            <a:endParaRPr lang="fr-FR" sz="2400" dirty="0"/>
          </a:p>
          <a:p>
            <a:pPr>
              <a:defRPr sz="3000" b="1">
                <a:latin typeface="+mn-lt"/>
                <a:ea typeface="+mn-ea"/>
                <a:cs typeface="+mn-cs"/>
                <a:sym typeface="Helvetica"/>
              </a:defRPr>
            </a:pPr>
            <a:r>
              <a:rPr lang="fr-FR" sz="2400" dirty="0"/>
              <a:t>Cela conduit à les construire en nombre et à les concentrer dans certaines régions, indépendamment des besoins énergétiques locaux, accentuant ainsi un sentiment d’injustice territoriale.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53440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 : impacts des éoliennes sur la santé et la sécurité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89212" y="1792997"/>
            <a:ext cx="8915400" cy="4953000"/>
          </a:xfrm>
        </p:spPr>
        <p:txBody>
          <a:bodyPr>
            <a:noAutofit/>
          </a:bodyPr>
          <a:lstStyle/>
          <a:p>
            <a:r>
              <a:rPr lang="fr-FR" sz="2400" dirty="0"/>
              <a:t>Distance aux habitations insuffisante</a:t>
            </a:r>
            <a:br>
              <a:rPr lang="fr-FR" sz="2400" dirty="0"/>
            </a:br>
            <a:endParaRPr lang="fr-FR" sz="2400" dirty="0"/>
          </a:p>
          <a:p>
            <a:r>
              <a:rPr lang="fr-FR" sz="2400" dirty="0" smtClean="0"/>
              <a:t>Syndrome éolien enfin reconnu</a:t>
            </a:r>
            <a:br>
              <a:rPr lang="fr-FR" sz="2400" dirty="0" smtClean="0"/>
            </a:br>
            <a:r>
              <a:rPr lang="fr-FR" sz="2400" dirty="0" smtClean="0"/>
              <a:t>(Cour d’appel de Toulouse, Juillet 2021)</a:t>
            </a:r>
            <a:r>
              <a:rPr lang="fr-FR" sz="2400" dirty="0"/>
              <a:t/>
            </a:r>
            <a:br>
              <a:rPr lang="fr-FR" sz="2400" dirty="0"/>
            </a:br>
            <a:endParaRPr lang="fr-FR" sz="2400" dirty="0"/>
          </a:p>
          <a:p>
            <a:r>
              <a:rPr lang="fr-FR" sz="2400" dirty="0" smtClean="0"/>
              <a:t>Régime d’exception pour la mesure du bruit</a:t>
            </a:r>
            <a:br>
              <a:rPr lang="fr-FR" sz="2400" dirty="0" smtClean="0"/>
            </a:br>
            <a:r>
              <a:rPr lang="fr-FR" sz="2400" dirty="0" smtClean="0"/>
              <a:t>(basses fréquences et infrasons, pulsations et effet de crêtes)</a:t>
            </a:r>
          </a:p>
          <a:p>
            <a:r>
              <a:rPr lang="fr-FR" sz="2400" dirty="0" smtClean="0"/>
              <a:t>Champs magnétiques des lignes haute tension enterrées</a:t>
            </a:r>
            <a:br>
              <a:rPr lang="fr-FR" sz="2400" dirty="0" smtClean="0"/>
            </a:br>
            <a:endParaRPr lang="fr-FR" sz="2400" dirty="0" smtClean="0"/>
          </a:p>
          <a:p>
            <a:r>
              <a:rPr lang="fr-FR" sz="2400" dirty="0" smtClean="0"/>
              <a:t>Risques d’incendies impossible à maitriser (800l d’huile)</a:t>
            </a:r>
            <a:r>
              <a:rPr lang="fr-FR" sz="2400" dirty="0"/>
              <a:t/>
            </a:r>
            <a:br>
              <a:rPr lang="fr-FR" sz="2400" dirty="0"/>
            </a:br>
            <a:endParaRPr lang="fr-FR" sz="2400" dirty="0"/>
          </a:p>
          <a:p>
            <a:endParaRPr lang="fr-FR" sz="24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2839" t="-2705" r="4169" b="2705"/>
          <a:stretch/>
        </p:blipFill>
        <p:spPr>
          <a:xfrm>
            <a:off x="246489" y="2212097"/>
            <a:ext cx="2409245" cy="20574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37" y="4376869"/>
            <a:ext cx="2314575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3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Vos questions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041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réalités de cette énergie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598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1658113" y="1487424"/>
            <a:ext cx="8936735" cy="6949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ct val="0"/>
              </a:spcBef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2589212" y="2133600"/>
            <a:ext cx="8915400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69" y="3910972"/>
            <a:ext cx="2527343" cy="2000250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fr-FR" sz="4000" dirty="0"/>
              <a:t>I</a:t>
            </a:r>
            <a:r>
              <a:rPr lang="fr-FR" sz="4000" dirty="0" smtClean="0"/>
              <a:t>mpacts </a:t>
            </a:r>
            <a:r>
              <a:rPr lang="fr-FR" sz="4000" dirty="0"/>
              <a:t>et défauts intrinsèques de l’énergie éolienne 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2741612" y="2286000"/>
            <a:ext cx="8915400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smtClean="0"/>
              <a:t>Un faible facteur de charge : </a:t>
            </a:r>
            <a:br>
              <a:rPr lang="fr-FR" sz="2400" dirty="0" smtClean="0"/>
            </a:br>
            <a:r>
              <a:rPr lang="fr-FR" sz="2400" b="1" dirty="0" smtClean="0"/>
              <a:t>une éolienne fonctionne le quart du temps</a:t>
            </a:r>
            <a:r>
              <a:rPr lang="fr-FR" b="1" dirty="0" smtClean="0"/>
              <a:t/>
            </a:r>
            <a:br>
              <a:rPr lang="fr-FR" b="1" dirty="0" smtClean="0"/>
            </a:br>
            <a:endParaRPr lang="fr-FR" b="1" dirty="0" smtClean="0"/>
          </a:p>
          <a:p>
            <a:r>
              <a:rPr lang="fr-FR" sz="2400" dirty="0" smtClean="0"/>
              <a:t>L’intermittence :</a:t>
            </a:r>
            <a:br>
              <a:rPr lang="fr-FR" sz="2400" dirty="0" smtClean="0"/>
            </a:br>
            <a:r>
              <a:rPr lang="fr-FR" sz="2400" b="1" dirty="0" smtClean="0"/>
              <a:t>une éolienne n’est pas pilotable</a:t>
            </a:r>
            <a:br>
              <a:rPr lang="fr-FR" sz="2400" b="1" dirty="0" smtClean="0"/>
            </a:br>
            <a:endParaRPr lang="fr-FR" sz="2400" b="1" dirty="0" smtClean="0"/>
          </a:p>
          <a:p>
            <a:r>
              <a:rPr lang="fr-FR" sz="2400" b="1" dirty="0" smtClean="0"/>
              <a:t>Un prix du </a:t>
            </a:r>
            <a:r>
              <a:rPr lang="fr-FR" sz="2400" b="1" dirty="0" err="1" smtClean="0"/>
              <a:t>Kw</a:t>
            </a:r>
            <a:r>
              <a:rPr lang="fr-FR" sz="2400" b="1" dirty="0" smtClean="0"/>
              <a:t>/h peu compétitif</a:t>
            </a:r>
            <a:endParaRPr lang="fr-FR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17" y="1487424"/>
            <a:ext cx="222885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7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L’éolien, ce qu’on nous en dit</a:t>
            </a:r>
            <a:br>
              <a:rPr lang="fr-FR" dirty="0" smtClean="0"/>
            </a:br>
            <a:r>
              <a:rPr lang="fr-FR" dirty="0" smtClean="0"/>
              <a:t>Par France Énergie </a:t>
            </a:r>
            <a:r>
              <a:rPr lang="fr-FR" dirty="0"/>
              <a:t>É</a:t>
            </a:r>
            <a:r>
              <a:rPr lang="fr-FR" dirty="0" smtClean="0"/>
              <a:t>olienne (FEE)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05" y="1905000"/>
            <a:ext cx="11249025" cy="460057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188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K:\1 TRAVAIL 2021- 29 8 2022 2023\1 COLLECTIF\ACTIONS EN COURS\0 ACTION COMMUNE ECEP51 EEDAM CAVEA\0 REUNION EPERNAY DU 27 MARS\MIX ENER\Eco2mix – Production d’électricité par filière en France  RTE - Google Chrome.jpg"/>
          <p:cNvPicPr>
            <a:picLocks noGrp="1"/>
          </p:cNvPicPr>
          <p:nvPr>
            <p:ph idx="1"/>
          </p:nvPr>
        </p:nvPicPr>
        <p:blipFill rotWithShape="1">
          <a:blip r:embed="rId2"/>
          <a:srcRect l="215" t="8630" r="-215" b="955"/>
          <a:stretch/>
        </p:blipFill>
        <p:spPr bwMode="auto">
          <a:xfrm>
            <a:off x="2713680" y="2007704"/>
            <a:ext cx="7413407" cy="4850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10341772" y="5688449"/>
            <a:ext cx="16237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Source EDF RTE éCO</a:t>
            </a:r>
            <a:r>
              <a:rPr lang="fr-FR" sz="1400" b="1" baseline="-25000" dirty="0" smtClean="0"/>
              <a:t>2</a:t>
            </a:r>
            <a:r>
              <a:rPr lang="fr-FR" sz="1400" b="1" dirty="0" smtClean="0"/>
              <a:t>mix</a:t>
            </a:r>
          </a:p>
          <a:p>
            <a:r>
              <a:rPr lang="fr-FR" sz="1400" b="1" dirty="0" smtClean="0"/>
              <a:t>La production d'électricité par filière</a:t>
            </a:r>
            <a:endParaRPr lang="fr-FR" sz="1400" b="1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2592925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4000" dirty="0" smtClean="0"/>
              <a:t>Facteur de charge et intermittence,</a:t>
            </a:r>
            <a:br>
              <a:rPr lang="fr-FR" sz="4000" dirty="0" smtClean="0"/>
            </a:br>
            <a:r>
              <a:rPr lang="fr-FR" sz="4000" dirty="0" smtClean="0"/>
              <a:t>production le 21/02 = </a:t>
            </a:r>
            <a:r>
              <a:rPr lang="fr-FR" sz="4000" b="1" dirty="0" smtClean="0">
                <a:solidFill>
                  <a:srgbClr val="FF0000"/>
                </a:solidFill>
              </a:rPr>
              <a:t>2%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17" y="1487424"/>
            <a:ext cx="222885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1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64001"/>
          </a:xfrm>
        </p:spPr>
        <p:txBody>
          <a:bodyPr/>
          <a:lstStyle/>
          <a:p>
            <a:r>
              <a:rPr lang="fr-FR" dirty="0" smtClean="0"/>
              <a:t>Conséquences sur l’environnement</a:t>
            </a:r>
            <a:endParaRPr lang="fr-FR" dirty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2741612" y="2286000"/>
            <a:ext cx="8915400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 smtClean="0"/>
              <a:t>Un coût carbone</a:t>
            </a:r>
            <a:r>
              <a:rPr lang="fr-FR" sz="2400" dirty="0" smtClean="0"/>
              <a:t> (grammes de CO2/</a:t>
            </a:r>
            <a:r>
              <a:rPr lang="fr-FR" sz="2400" dirty="0" err="1" smtClean="0"/>
              <a:t>Kwh</a:t>
            </a:r>
            <a:r>
              <a:rPr lang="fr-FR" sz="2400" dirty="0" smtClean="0"/>
              <a:t> produits)</a:t>
            </a:r>
            <a:br>
              <a:rPr lang="fr-FR" sz="2400" dirty="0" smtClean="0"/>
            </a:br>
            <a:endParaRPr lang="fr-FR" sz="2400" dirty="0" smtClean="0"/>
          </a:p>
          <a:p>
            <a:r>
              <a:rPr lang="fr-FR" sz="2400" dirty="0" smtClean="0"/>
              <a:t>En production : </a:t>
            </a:r>
            <a:r>
              <a:rPr lang="fr-FR" sz="2400" b="1" dirty="0" smtClean="0"/>
              <a:t>14,2g/</a:t>
            </a:r>
            <a:r>
              <a:rPr lang="fr-FR" sz="2400" b="1" dirty="0" err="1" smtClean="0"/>
              <a:t>Kwh</a:t>
            </a:r>
            <a:r>
              <a:rPr lang="fr-FR" sz="2400" dirty="0" smtClean="0"/>
              <a:t/>
            </a:r>
            <a:br>
              <a:rPr lang="fr-FR" sz="2400" dirty="0" smtClean="0"/>
            </a:br>
            <a:endParaRPr lang="fr-FR" sz="2400" dirty="0" smtClean="0"/>
          </a:p>
          <a:p>
            <a:r>
              <a:rPr lang="fr-FR" sz="2400" dirty="0" smtClean="0"/>
              <a:t>Empreinte carbone (construction) : </a:t>
            </a:r>
            <a:r>
              <a:rPr lang="fr-FR" sz="2400" b="1" dirty="0" smtClean="0"/>
              <a:t>40,5g/</a:t>
            </a:r>
            <a:r>
              <a:rPr lang="fr-FR" sz="2400" b="1" dirty="0" err="1" smtClean="0"/>
              <a:t>Kwh</a:t>
            </a:r>
            <a:r>
              <a:rPr lang="fr-FR" sz="2400" dirty="0" smtClean="0"/>
              <a:t/>
            </a:r>
            <a:br>
              <a:rPr lang="fr-FR" sz="2400" dirty="0" smtClean="0"/>
            </a:br>
            <a:endParaRPr lang="fr-FR" sz="2400" dirty="0" smtClean="0"/>
          </a:p>
          <a:p>
            <a:r>
              <a:rPr lang="fr-FR" sz="2400" dirty="0" smtClean="0"/>
              <a:t>Absence de vent = appel inéluctable au gaz/charbon : </a:t>
            </a:r>
            <a:r>
              <a:rPr lang="fr-FR" sz="2400" b="1" dirty="0" smtClean="0"/>
              <a:t>306g/</a:t>
            </a:r>
            <a:r>
              <a:rPr lang="fr-FR" sz="2400" b="1" dirty="0" err="1" smtClean="0"/>
              <a:t>Kwh</a:t>
            </a:r>
            <a:r>
              <a:rPr lang="fr-FR" sz="2400" dirty="0" smtClean="0"/>
              <a:t/>
            </a:r>
            <a:br>
              <a:rPr lang="fr-FR" sz="2400" dirty="0" smtClean="0"/>
            </a:br>
            <a:endParaRPr lang="fr-FR" sz="2400" dirty="0"/>
          </a:p>
        </p:txBody>
      </p:sp>
      <p:sp>
        <p:nvSpPr>
          <p:cNvPr id="15" name="Rectangle 14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25" y="2539118"/>
            <a:ext cx="2171700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8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https://www.connaissancedesenergies.org/sites/default/files/album_images/France-Emissions-gaz-effet-de-serre-liees-consommation-electricite-zoom.pn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20162" y="1768835"/>
            <a:ext cx="8887967" cy="4779264"/>
          </a:xfrm>
          <a:prstGeom prst="rect">
            <a:avLst/>
          </a:prstGeom>
          <a:noFill/>
          <a:ln w="25400">
            <a:solidFill>
              <a:srgbClr val="397DEB"/>
            </a:solidFill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8542881" y="6544325"/>
            <a:ext cx="2572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Source EDF/ RTE 2022</a:t>
            </a:r>
            <a:endParaRPr lang="fr-FR" b="1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1685675" y="1267925"/>
            <a:ext cx="9302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En France, réduction du nucléaire en 2022 : les effet du gaz </a:t>
            </a:r>
            <a:endParaRPr lang="fr-FR" sz="2400" dirty="0"/>
          </a:p>
        </p:txBody>
      </p:sp>
      <p:sp>
        <p:nvSpPr>
          <p:cNvPr id="6" name="Titre 2"/>
          <p:cNvSpPr txBox="1">
            <a:spLocks/>
          </p:cNvSpPr>
          <p:nvPr/>
        </p:nvSpPr>
        <p:spPr>
          <a:xfrm>
            <a:off x="2592925" y="624110"/>
            <a:ext cx="8911687" cy="6640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Enjeux environnementaux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171236" y="1834796"/>
            <a:ext cx="855507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dirty="0"/>
              <a:t>Absence de vent = appel inéluctable au </a:t>
            </a:r>
            <a:r>
              <a:rPr lang="fr-FR" sz="3200" dirty="0" smtClean="0"/>
              <a:t>thermique : +10Millions de tonnes de CO2</a:t>
            </a:r>
            <a:endParaRPr lang="fr-FR" sz="3200" dirty="0"/>
          </a:p>
        </p:txBody>
      </p:sp>
      <p:sp>
        <p:nvSpPr>
          <p:cNvPr id="5" name="ZoneTexte 4"/>
          <p:cNvSpPr txBox="1"/>
          <p:nvPr/>
        </p:nvSpPr>
        <p:spPr>
          <a:xfrm>
            <a:off x="2042561" y="3211480"/>
            <a:ext cx="1319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Mt CO2 </a:t>
            </a:r>
            <a:r>
              <a:rPr lang="fr-FR" sz="1400" b="1" dirty="0" err="1" smtClean="0"/>
              <a:t>eq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349653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421" y="2803499"/>
            <a:ext cx="5494307" cy="3345324"/>
          </a:xfrm>
          <a:prstGeom prst="rect">
            <a:avLst/>
          </a:prstGeom>
          <a:ln w="19050">
            <a:solidFill>
              <a:srgbClr val="397DEB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184" y="2816325"/>
            <a:ext cx="5251558" cy="3345324"/>
          </a:xfrm>
          <a:prstGeom prst="rect">
            <a:avLst/>
          </a:prstGeom>
          <a:ln w="19050">
            <a:solidFill>
              <a:srgbClr val="397DEB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4797334" y="2757122"/>
            <a:ext cx="1926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Allemagne</a:t>
            </a:r>
            <a:endParaRPr lang="fr-FR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10615990" y="2784115"/>
            <a:ext cx="111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France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9570531" y="6193030"/>
            <a:ext cx="2425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Source </a:t>
            </a:r>
            <a:r>
              <a:rPr lang="fr-FR" dirty="0" err="1" smtClean="0"/>
              <a:t>EcoMix</a:t>
            </a:r>
            <a:r>
              <a:rPr lang="fr-FR" dirty="0" smtClean="0"/>
              <a:t> RTE</a:t>
            </a:r>
            <a:endParaRPr lang="fr-FR" dirty="0"/>
          </a:p>
        </p:txBody>
      </p:sp>
      <p:sp>
        <p:nvSpPr>
          <p:cNvPr id="10" name="Double flèche horizontale 9"/>
          <p:cNvSpPr/>
          <p:nvPr/>
        </p:nvSpPr>
        <p:spPr>
          <a:xfrm>
            <a:off x="4584192" y="4080611"/>
            <a:ext cx="2353056" cy="18288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217" y="487593"/>
            <a:ext cx="2676525" cy="2038350"/>
          </a:xfrm>
          <a:prstGeom prst="rect">
            <a:avLst/>
          </a:prstGeom>
        </p:spPr>
      </p:pic>
      <p:sp>
        <p:nvSpPr>
          <p:cNvPr id="11" name="Titre 2"/>
          <p:cNvSpPr txBox="1">
            <a:spLocks/>
          </p:cNvSpPr>
          <p:nvPr/>
        </p:nvSpPr>
        <p:spPr>
          <a:xfrm>
            <a:off x="2624729" y="595547"/>
            <a:ext cx="8911687" cy="6640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L’ « exemple » Allemand</a:t>
            </a:r>
            <a:endParaRPr lang="fr-FR" dirty="0"/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2704726" y="1506768"/>
            <a:ext cx="8915400" cy="96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smtClean="0"/>
              <a:t>En Allemagne, plus de 30 000 éoliennes</a:t>
            </a:r>
          </a:p>
          <a:p>
            <a:r>
              <a:rPr lang="fr-FR" sz="2400" dirty="0" smtClean="0"/>
              <a:t>Appel massif au charbon</a:t>
            </a:r>
            <a:endParaRPr lang="fr-FR" sz="2400" dirty="0"/>
          </a:p>
        </p:txBody>
      </p:sp>
      <p:sp>
        <p:nvSpPr>
          <p:cNvPr id="13" name="Rectangle 12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801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425" y="1216554"/>
            <a:ext cx="6881042" cy="555713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968" y="2611330"/>
            <a:ext cx="2396618" cy="1505682"/>
          </a:xfrm>
          <a:prstGeom prst="rect">
            <a:avLst/>
          </a:prstGeom>
          <a:ln w="15875">
            <a:solidFill>
              <a:srgbClr val="5053DE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815582" y="1835373"/>
            <a:ext cx="2351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Grammes de CO2 par KW </a:t>
            </a:r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produits </a:t>
            </a:r>
            <a:b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 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22 janvier 2023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961810" y="6293883"/>
            <a:ext cx="2425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Source </a:t>
            </a:r>
            <a:r>
              <a:rPr lang="fr-FR" dirty="0" err="1" smtClean="0"/>
              <a:t>EcoMix</a:t>
            </a:r>
            <a:r>
              <a:rPr lang="fr-FR" dirty="0" smtClean="0"/>
              <a:t> RTE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543245" y="2101966"/>
            <a:ext cx="2800767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5053DE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Allemagne = 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721g/</a:t>
            </a:r>
            <a:r>
              <a:rPr lang="fr-F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Kwh</a:t>
            </a:r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830968" y="2101966"/>
            <a:ext cx="2392733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5053DE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France = 119g/</a:t>
            </a:r>
            <a:r>
              <a:rPr lang="fr-F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Kwh</a:t>
            </a:r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Flèche droite 11"/>
          <p:cNvSpPr/>
          <p:nvPr/>
        </p:nvSpPr>
        <p:spPr>
          <a:xfrm>
            <a:off x="3013195" y="2101966"/>
            <a:ext cx="670560" cy="3901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47" y="3583381"/>
            <a:ext cx="2710385" cy="2076431"/>
          </a:xfrm>
          <a:prstGeom prst="rect">
            <a:avLst/>
          </a:prstGeom>
        </p:spPr>
      </p:pic>
      <p:sp>
        <p:nvSpPr>
          <p:cNvPr id="14" name="Titre 2"/>
          <p:cNvSpPr txBox="1">
            <a:spLocks/>
          </p:cNvSpPr>
          <p:nvPr/>
        </p:nvSpPr>
        <p:spPr>
          <a:xfrm>
            <a:off x="2624729" y="595547"/>
            <a:ext cx="8911687" cy="6640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L’ « exemple » Allemand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713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097280" y="3316224"/>
            <a:ext cx="184731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7" name="Titre 2"/>
          <p:cNvSpPr txBox="1">
            <a:spLocks/>
          </p:cNvSpPr>
          <p:nvPr/>
        </p:nvSpPr>
        <p:spPr>
          <a:xfrm>
            <a:off x="2624729" y="595547"/>
            <a:ext cx="8911687" cy="6640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Les coûts de l’énergie éolienne</a:t>
            </a:r>
            <a:endParaRPr lang="fr-FR" dirty="0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2741612" y="2286000"/>
            <a:ext cx="8915400" cy="37776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smtClean="0"/>
              <a:t>Un </a:t>
            </a:r>
            <a:r>
              <a:rPr lang="fr-FR" sz="2400" dirty="0" err="1" smtClean="0"/>
              <a:t>Kwh</a:t>
            </a:r>
            <a:r>
              <a:rPr lang="fr-FR" sz="2400" dirty="0" smtClean="0"/>
              <a:t> éolien peu compétitif dont le coût dérive</a:t>
            </a:r>
            <a:br>
              <a:rPr lang="fr-FR" sz="2400" dirty="0" smtClean="0"/>
            </a:br>
            <a:r>
              <a:rPr lang="fr-FR" sz="2400" dirty="0" smtClean="0"/>
              <a:t>à la hausse</a:t>
            </a:r>
            <a:br>
              <a:rPr lang="fr-FR" sz="2400" dirty="0" smtClean="0"/>
            </a:br>
            <a:endParaRPr lang="fr-FR" sz="2400" dirty="0" smtClean="0"/>
          </a:p>
          <a:p>
            <a:r>
              <a:rPr lang="fr-FR" sz="2400" dirty="0" smtClean="0"/>
              <a:t>Un appel massif aux énergies thermiques de remplacement</a:t>
            </a:r>
            <a:br>
              <a:rPr lang="fr-FR" sz="2400" dirty="0" smtClean="0"/>
            </a:br>
            <a:endParaRPr lang="fr-FR" sz="2400" dirty="0" smtClean="0"/>
          </a:p>
          <a:p>
            <a:r>
              <a:rPr lang="fr-FR" sz="2400" dirty="0" smtClean="0"/>
              <a:t>Investissement </a:t>
            </a:r>
            <a:r>
              <a:rPr lang="fr-FR" sz="2400" dirty="0" err="1" smtClean="0"/>
              <a:t>EnR</a:t>
            </a:r>
            <a:r>
              <a:rPr lang="fr-FR" sz="2400" dirty="0" smtClean="0"/>
              <a:t> = </a:t>
            </a:r>
            <a:r>
              <a:rPr lang="fr-FR" sz="2400" b="1" dirty="0" smtClean="0">
                <a:solidFill>
                  <a:srgbClr val="FF0000"/>
                </a:solidFill>
              </a:rPr>
              <a:t>125 milliards €</a:t>
            </a:r>
            <a:br>
              <a:rPr lang="fr-FR" sz="2400" b="1" dirty="0" smtClean="0">
                <a:solidFill>
                  <a:srgbClr val="FF0000"/>
                </a:solidFill>
              </a:rPr>
            </a:br>
            <a:endParaRPr lang="fr-FR" sz="2400" b="1" dirty="0" smtClean="0">
              <a:solidFill>
                <a:srgbClr val="FF0000"/>
              </a:solidFill>
            </a:endParaRPr>
          </a:p>
          <a:p>
            <a:r>
              <a:rPr lang="fr-FR" sz="2400" dirty="0" smtClean="0"/>
              <a:t>Refonte du réseau = </a:t>
            </a:r>
            <a:r>
              <a:rPr lang="fr-FR" sz="2400" b="1" dirty="0" smtClean="0">
                <a:solidFill>
                  <a:srgbClr val="FF0000"/>
                </a:solidFill>
              </a:rPr>
              <a:t>105 milliards €</a:t>
            </a:r>
            <a:br>
              <a:rPr lang="fr-FR" sz="2400" b="1" dirty="0" smtClean="0">
                <a:solidFill>
                  <a:srgbClr val="FF0000"/>
                </a:solidFill>
              </a:rPr>
            </a:b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69" y="2397198"/>
            <a:ext cx="2527343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7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2235" t="6463" r="2235" b="6463"/>
          <a:stretch>
            <a:fillRect/>
          </a:stretch>
        </p:blipFill>
        <p:spPr>
          <a:xfrm>
            <a:off x="2738743" y="1350597"/>
            <a:ext cx="8604145" cy="5287920"/>
          </a:xfrm>
          <a:prstGeom prst="rect">
            <a:avLst/>
          </a:prstGeom>
          <a:ln w="28575">
            <a:solidFill>
              <a:srgbClr val="397DEB"/>
            </a:solidFill>
            <a:miter lim="400000"/>
          </a:ln>
        </p:spPr>
      </p:pic>
      <p:sp>
        <p:nvSpPr>
          <p:cNvPr id="6" name="ZoneTexte 5"/>
          <p:cNvSpPr txBox="1"/>
          <p:nvPr/>
        </p:nvSpPr>
        <p:spPr>
          <a:xfrm>
            <a:off x="5528431" y="3120304"/>
            <a:ext cx="63975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2020</a:t>
            </a:r>
            <a:endParaRPr lang="fr-FR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6499940" y="3123513"/>
            <a:ext cx="60350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2022</a:t>
            </a:r>
            <a:endParaRPr lang="fr-FR" sz="14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32" y="2919021"/>
            <a:ext cx="2082170" cy="1719088"/>
          </a:xfrm>
          <a:prstGeom prst="rect">
            <a:avLst/>
          </a:prstGeom>
        </p:spPr>
      </p:pic>
      <p:sp>
        <p:nvSpPr>
          <p:cNvPr id="8" name="Titre 2"/>
          <p:cNvSpPr txBox="1">
            <a:spLocks/>
          </p:cNvSpPr>
          <p:nvPr/>
        </p:nvSpPr>
        <p:spPr>
          <a:xfrm>
            <a:off x="2584973" y="586308"/>
            <a:ext cx="8911687" cy="6640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Efficace et inépuisable?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733955" y="1366501"/>
            <a:ext cx="561362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Plus d’éoliennes, plus puissantes, pour moins de production</a:t>
            </a:r>
          </a:p>
          <a:p>
            <a:endParaRPr lang="fr-FR" sz="2400" dirty="0"/>
          </a:p>
        </p:txBody>
      </p:sp>
      <p:sp>
        <p:nvSpPr>
          <p:cNvPr id="10" name="Rectangle 9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4564049" y="6329238"/>
            <a:ext cx="5271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Production filière éolienne Française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928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https://www.touscontribuables.org/images/petitions/Eolienne_Graphique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919" y="1330871"/>
            <a:ext cx="4245860" cy="5471469"/>
          </a:xfrm>
          <a:prstGeom prst="rect">
            <a:avLst/>
          </a:prstGeom>
          <a:noFill/>
          <a:ln w="28575">
            <a:solidFill>
              <a:srgbClr val="397DEB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6871517" y="4476471"/>
            <a:ext cx="5084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CSPE = Contribution au Service Publique de l’Électricité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942549" y="3112154"/>
            <a:ext cx="4791456" cy="1200329"/>
          </a:xfrm>
          <a:prstGeom prst="rect">
            <a:avLst/>
          </a:prstGeom>
          <a:noFill/>
          <a:ln w="28575">
            <a:solidFill>
              <a:srgbClr val="397DEB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A travers le financement de l’éolien par la CSPE : </a:t>
            </a:r>
            <a:r>
              <a:rPr lang="fr-FR" sz="2400" b="1" dirty="0" smtClean="0">
                <a:solidFill>
                  <a:srgbClr val="FF0000"/>
                </a:solidFill>
              </a:rPr>
              <a:t>+ 7000 % en 20 ans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6" name="Titre 2"/>
          <p:cNvSpPr txBox="1">
            <a:spLocks/>
          </p:cNvSpPr>
          <p:nvPr/>
        </p:nvSpPr>
        <p:spPr>
          <a:xfrm>
            <a:off x="2584973" y="586308"/>
            <a:ext cx="8911687" cy="6640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Des conséquences directes sur nos factures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891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5" descr="augmentation électricité tarif réglementé EDF"/>
          <p:cNvPicPr/>
          <p:nvPr/>
        </p:nvPicPr>
        <p:blipFill>
          <a:blip r:embed="rId2"/>
          <a:stretch/>
        </p:blipFill>
        <p:spPr>
          <a:xfrm>
            <a:off x="2731002" y="1416648"/>
            <a:ext cx="7162754" cy="4842112"/>
          </a:xfrm>
          <a:prstGeom prst="rect">
            <a:avLst/>
          </a:prstGeom>
          <a:ln w="19080">
            <a:solidFill>
              <a:schemeClr val="accent1"/>
            </a:solidFill>
            <a:miter/>
          </a:ln>
        </p:spPr>
      </p:pic>
      <p:sp>
        <p:nvSpPr>
          <p:cNvPr id="6" name="ZoneTexte 5"/>
          <p:cNvSpPr txBox="1"/>
          <p:nvPr/>
        </p:nvSpPr>
        <p:spPr>
          <a:xfrm>
            <a:off x="9962433" y="5580973"/>
            <a:ext cx="2229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Source CRE</a:t>
            </a:r>
            <a:br>
              <a:rPr lang="fr-FR" sz="1400" dirty="0" smtClean="0"/>
            </a:br>
            <a:r>
              <a:rPr lang="fr-FR" sz="1400" dirty="0" smtClean="0"/>
              <a:t>Commission Régulation Energie</a:t>
            </a:r>
            <a:endParaRPr lang="fr-FR" sz="1400" dirty="0"/>
          </a:p>
        </p:txBody>
      </p:sp>
      <p:sp>
        <p:nvSpPr>
          <p:cNvPr id="2" name="ZoneTexte 1"/>
          <p:cNvSpPr txBox="1"/>
          <p:nvPr/>
        </p:nvSpPr>
        <p:spPr>
          <a:xfrm>
            <a:off x="3028208" y="2149434"/>
            <a:ext cx="2553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Coût du </a:t>
            </a:r>
            <a:r>
              <a:rPr lang="fr-FR" b="1" dirty="0" err="1" smtClean="0"/>
              <a:t>Kw</a:t>
            </a:r>
            <a:r>
              <a:rPr lang="fr-FR" b="1" dirty="0" smtClean="0"/>
              <a:t>/h</a:t>
            </a:r>
            <a:endParaRPr lang="fr-FR" b="1" dirty="0"/>
          </a:p>
        </p:txBody>
      </p:sp>
      <p:sp>
        <p:nvSpPr>
          <p:cNvPr id="9" name="Rectangle 8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sp>
        <p:nvSpPr>
          <p:cNvPr id="8" name="Titre 2"/>
          <p:cNvSpPr txBox="1">
            <a:spLocks/>
          </p:cNvSpPr>
          <p:nvPr/>
        </p:nvSpPr>
        <p:spPr>
          <a:xfrm>
            <a:off x="2584973" y="586308"/>
            <a:ext cx="8911687" cy="6640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Des conséquences directes sur nos factures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380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"/>
          <p:cNvSpPr txBox="1">
            <a:spLocks/>
          </p:cNvSpPr>
          <p:nvPr/>
        </p:nvSpPr>
        <p:spPr>
          <a:xfrm>
            <a:off x="2584973" y="586308"/>
            <a:ext cx="8911687" cy="6640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Une très faible acceptabilité</a:t>
            </a:r>
            <a:endParaRPr lang="fr-FR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2741612" y="2286000"/>
            <a:ext cx="8915400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smtClean="0"/>
              <a:t>Le débat national sur notre mix énergétique</a:t>
            </a:r>
            <a:br>
              <a:rPr lang="fr-FR" sz="2400" dirty="0" smtClean="0"/>
            </a:br>
            <a:r>
              <a:rPr lang="fr-FR" sz="2400" dirty="0" smtClean="0"/>
              <a:t>est révélateur</a:t>
            </a:r>
          </a:p>
          <a:p>
            <a:endParaRPr lang="fr-FR" sz="2400" b="1" dirty="0">
              <a:solidFill>
                <a:srgbClr val="FF0000"/>
              </a:solidFill>
            </a:endParaRPr>
          </a:p>
          <a:p>
            <a:r>
              <a:rPr lang="fr-FR" sz="2400" dirty="0" smtClean="0"/>
              <a:t>Sondage Opinion </a:t>
            </a:r>
            <a:r>
              <a:rPr lang="fr-FR" sz="2400" dirty="0" err="1" smtClean="0"/>
              <a:t>Way</a:t>
            </a:r>
            <a:r>
              <a:rPr lang="fr-FR" sz="2400" dirty="0" smtClean="0"/>
              <a:t> de mars 2022 : </a:t>
            </a:r>
            <a:br>
              <a:rPr lang="fr-FR" sz="2400" dirty="0" smtClean="0"/>
            </a:br>
            <a:r>
              <a:rPr lang="fr-FR" sz="2400" dirty="0" smtClean="0"/>
              <a:t>« Les Français et l’impact des éoliennes »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106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955" y="1800383"/>
            <a:ext cx="11058525" cy="4838700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 dirty="0" smtClean="0"/>
              <a:t>L’éolien, ce qu’on nous en dit</a:t>
            </a:r>
            <a:br>
              <a:rPr lang="fr-FR" dirty="0" smtClean="0"/>
            </a:br>
            <a:r>
              <a:rPr lang="fr-FR" dirty="0" smtClean="0"/>
              <a:t>Par France Énergie </a:t>
            </a:r>
            <a:r>
              <a:rPr lang="fr-FR" dirty="0"/>
              <a:t>É</a:t>
            </a:r>
            <a:r>
              <a:rPr lang="fr-FR" dirty="0" smtClean="0"/>
              <a:t>olienne (FEE)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395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K:\1 TRAVAIL 2021- 29 8 2022 2023\1 COLLECTIF\ACTIONS EN COURS\0 ACTION COMMUNE ECEP51 EEDAM CAVEA\0 REUNION EPERNAY DU 27 MARS\MIX ENER\synthese_des_commentaires_sur_le_projet_de_ppe_2019-2028.pdf - Adobe Acrobat Reader (32-bit)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45822" y="1250309"/>
            <a:ext cx="7278624" cy="5364480"/>
          </a:xfrm>
          <a:prstGeom prst="rect">
            <a:avLst/>
          </a:prstGeom>
          <a:noFill/>
          <a:ln w="22225">
            <a:solidFill>
              <a:srgbClr val="397DEB"/>
            </a:solidFill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8111325" y="2763995"/>
            <a:ext cx="3681984" cy="1200329"/>
          </a:xfrm>
          <a:prstGeom prst="rect">
            <a:avLst/>
          </a:prstGeom>
          <a:solidFill>
            <a:schemeClr val="bg1"/>
          </a:solidFill>
          <a:ln w="22225">
            <a:solidFill>
              <a:srgbClr val="397DEB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Une très large majorité opposée aux </a:t>
            </a:r>
            <a:r>
              <a:rPr lang="fr-FR" sz="2400" dirty="0" err="1" smtClean="0"/>
              <a:t>EnRi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b="1" dirty="0" smtClean="0"/>
              <a:t>et à l’éolien</a:t>
            </a:r>
            <a:endParaRPr lang="fr-FR" sz="2400" b="1" dirty="0"/>
          </a:p>
        </p:txBody>
      </p:sp>
      <p:sp>
        <p:nvSpPr>
          <p:cNvPr id="7" name="Flèche gauche 6"/>
          <p:cNvSpPr/>
          <p:nvPr/>
        </p:nvSpPr>
        <p:spPr>
          <a:xfrm rot="19829699">
            <a:off x="7104961" y="3994420"/>
            <a:ext cx="1001188" cy="284658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9788614" y="4894366"/>
            <a:ext cx="4583255" cy="923330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(PPE : Prévision </a:t>
            </a:r>
            <a:br>
              <a:rPr lang="fr-FR" dirty="0" smtClean="0"/>
            </a:br>
            <a:r>
              <a:rPr lang="fr-FR" dirty="0" smtClean="0"/>
              <a:t>Pluriannuelle</a:t>
            </a:r>
            <a:br>
              <a:rPr lang="fr-FR" dirty="0" smtClean="0"/>
            </a:br>
            <a:r>
              <a:rPr lang="fr-FR" dirty="0" smtClean="0"/>
              <a:t>pour l’Energie) </a:t>
            </a:r>
            <a:endParaRPr lang="fr-FR" dirty="0"/>
          </a:p>
        </p:txBody>
      </p:sp>
      <p:sp>
        <p:nvSpPr>
          <p:cNvPr id="10" name="Titre 2"/>
          <p:cNvSpPr txBox="1">
            <a:spLocks/>
          </p:cNvSpPr>
          <p:nvPr/>
        </p:nvSpPr>
        <p:spPr>
          <a:xfrm>
            <a:off x="2584973" y="586308"/>
            <a:ext cx="8911687" cy="6640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Une très faible acceptabilité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9807938" y="5934431"/>
            <a:ext cx="2488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Source : ministère de la transition écologique et solidaire</a:t>
            </a:r>
            <a:endParaRPr lang="fr-FR" sz="1600" dirty="0"/>
          </a:p>
        </p:txBody>
      </p:sp>
      <p:sp>
        <p:nvSpPr>
          <p:cNvPr id="11" name="Rectangle 10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017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"/>
          <p:cNvSpPr txBox="1">
            <a:spLocks/>
          </p:cNvSpPr>
          <p:nvPr/>
        </p:nvSpPr>
        <p:spPr>
          <a:xfrm>
            <a:off x="2584973" y="586308"/>
            <a:ext cx="8911687" cy="6640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 rapport pointe :</a:t>
            </a:r>
            <a:endParaRPr lang="fr-FR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2741612" y="2286000"/>
            <a:ext cx="8915400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smtClean="0"/>
              <a:t>La multiplication des parcs éoliens à proximité</a:t>
            </a:r>
            <a:br>
              <a:rPr lang="fr-FR" sz="2400" dirty="0" smtClean="0"/>
            </a:br>
            <a:r>
              <a:rPr lang="fr-FR" sz="2400" dirty="0" smtClean="0"/>
              <a:t>des habitations</a:t>
            </a:r>
            <a:br>
              <a:rPr lang="fr-FR" sz="2400" dirty="0" smtClean="0"/>
            </a:br>
            <a:endParaRPr lang="fr-FR" sz="2400" dirty="0" smtClean="0"/>
          </a:p>
          <a:p>
            <a:r>
              <a:rPr lang="fr-FR" sz="2400" dirty="0" smtClean="0"/>
              <a:t>Le mitage </a:t>
            </a:r>
            <a:r>
              <a:rPr lang="fr-FR" sz="2400" dirty="0"/>
              <a:t>des paysages </a:t>
            </a:r>
            <a:r>
              <a:rPr lang="fr-FR" sz="2400" dirty="0" smtClean="0"/>
              <a:t>et une covisibilité à proximité </a:t>
            </a:r>
            <a:r>
              <a:rPr lang="fr-FR" sz="2400" dirty="0"/>
              <a:t>devenue </a:t>
            </a:r>
            <a:r>
              <a:rPr lang="fr-FR" sz="2400" dirty="0" smtClean="0"/>
              <a:t>insupportable</a:t>
            </a:r>
            <a:br>
              <a:rPr lang="fr-FR" sz="2400" dirty="0" smtClean="0"/>
            </a:br>
            <a:endParaRPr lang="fr-FR" sz="2400" dirty="0" smtClean="0"/>
          </a:p>
          <a:p>
            <a:r>
              <a:rPr lang="fr-FR" sz="2400" dirty="0" smtClean="0"/>
              <a:t>L’opacité du processus de décision national et local</a:t>
            </a:r>
            <a:endParaRPr lang="fr-FR" sz="2400" dirty="0"/>
          </a:p>
          <a:p>
            <a:endParaRPr lang="fr-FR" sz="2400" b="1" dirty="0" smtClean="0">
              <a:solidFill>
                <a:srgbClr val="FF0000"/>
              </a:solidFill>
            </a:endParaRPr>
          </a:p>
          <a:p>
            <a:endParaRPr lang="fr-FR" sz="24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517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9405593" cy="1280890"/>
          </a:xfrm>
        </p:spPr>
        <p:txBody>
          <a:bodyPr/>
          <a:lstStyle/>
          <a:p>
            <a:r>
              <a:rPr lang="fr-FR" dirty="0" smtClean="0"/>
              <a:t>L’appréciation de l’impact des éoliennes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333"/>
          <a:stretch/>
        </p:blipFill>
        <p:spPr>
          <a:xfrm>
            <a:off x="230590" y="1350519"/>
            <a:ext cx="11913704" cy="504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5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/>
          <p:cNvSpPr txBox="1">
            <a:spLocks/>
          </p:cNvSpPr>
          <p:nvPr/>
        </p:nvSpPr>
        <p:spPr>
          <a:xfrm>
            <a:off x="2584973" y="586308"/>
            <a:ext cx="8911687" cy="6640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Une très faible acceptabilité</a:t>
            </a:r>
            <a:endParaRPr lang="fr-FR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2741612" y="1733384"/>
            <a:ext cx="8915400" cy="512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smtClean="0">
                <a:solidFill>
                  <a:schemeClr val="tx1"/>
                </a:solidFill>
              </a:rPr>
              <a:t>Sentiment </a:t>
            </a:r>
            <a:r>
              <a:rPr lang="fr-FR" sz="2400" dirty="0">
                <a:solidFill>
                  <a:schemeClr val="tx1"/>
                </a:solidFill>
              </a:rPr>
              <a:t>que notre facture d’électricité paye des salaires </a:t>
            </a:r>
            <a:r>
              <a:rPr lang="fr-FR" sz="2400" dirty="0" smtClean="0">
                <a:solidFill>
                  <a:schemeClr val="tx1"/>
                </a:solidFill>
              </a:rPr>
              <a:t>allemands, </a:t>
            </a:r>
            <a:r>
              <a:rPr lang="fr-FR" sz="2400" dirty="0">
                <a:solidFill>
                  <a:schemeClr val="tx1"/>
                </a:solidFill>
              </a:rPr>
              <a:t>danois, </a:t>
            </a:r>
            <a:r>
              <a:rPr lang="fr-FR" sz="2400" dirty="0" smtClean="0">
                <a:solidFill>
                  <a:schemeClr val="tx1"/>
                </a:solidFill>
              </a:rPr>
              <a:t>chinois… </a:t>
            </a:r>
            <a:br>
              <a:rPr lang="fr-FR" sz="2400" dirty="0" smtClean="0">
                <a:solidFill>
                  <a:schemeClr val="tx1"/>
                </a:solidFill>
              </a:rPr>
            </a:br>
            <a:r>
              <a:rPr lang="fr-FR" sz="2400" b="1" dirty="0">
                <a:solidFill>
                  <a:schemeClr val="tx1"/>
                </a:solidFill>
              </a:rPr>
              <a:t>Q</a:t>
            </a:r>
            <a:r>
              <a:rPr lang="fr-FR" sz="2400" b="1" dirty="0" smtClean="0">
                <a:solidFill>
                  <a:schemeClr val="tx1"/>
                </a:solidFill>
              </a:rPr>
              <a:t>uid </a:t>
            </a:r>
            <a:r>
              <a:rPr lang="fr-FR" sz="2400" b="1" dirty="0">
                <a:solidFill>
                  <a:schemeClr val="tx1"/>
                </a:solidFill>
              </a:rPr>
              <a:t>de notre indépendance énergétique</a:t>
            </a:r>
            <a:r>
              <a:rPr lang="fr-FR" sz="2400" dirty="0" smtClean="0">
                <a:solidFill>
                  <a:schemeClr val="tx1"/>
                </a:solidFill>
              </a:rPr>
              <a:t>???</a:t>
            </a:r>
            <a:br>
              <a:rPr lang="fr-FR" sz="2400" dirty="0" smtClean="0">
                <a:solidFill>
                  <a:schemeClr val="tx1"/>
                </a:solidFill>
              </a:rPr>
            </a:br>
            <a:endParaRPr lang="fr-FR" sz="2400" dirty="0" smtClean="0">
              <a:solidFill>
                <a:schemeClr val="tx1"/>
              </a:solidFill>
            </a:endParaRPr>
          </a:p>
          <a:p>
            <a:r>
              <a:rPr lang="fr-FR" sz="2400" dirty="0" smtClean="0">
                <a:solidFill>
                  <a:schemeClr val="tx1"/>
                </a:solidFill>
              </a:rPr>
              <a:t>La répartition des parcs sur le territoire des régions</a:t>
            </a:r>
            <a:br>
              <a:rPr lang="fr-FR" sz="2400" dirty="0" smtClean="0">
                <a:solidFill>
                  <a:schemeClr val="tx1"/>
                </a:solidFill>
              </a:rPr>
            </a:br>
            <a:r>
              <a:rPr lang="fr-FR" sz="2400" dirty="0" smtClean="0">
                <a:solidFill>
                  <a:schemeClr val="tx1"/>
                </a:solidFill>
              </a:rPr>
              <a:t>Hauts de France et Grand Est n’est </a:t>
            </a:r>
            <a:r>
              <a:rPr lang="fr-FR" sz="2400" b="1" dirty="0" smtClean="0">
                <a:solidFill>
                  <a:schemeClr val="tx1"/>
                </a:solidFill>
              </a:rPr>
              <a:t>ni juste, ni justifiable</a:t>
            </a:r>
            <a:br>
              <a:rPr lang="fr-FR" sz="2400" b="1" dirty="0" smtClean="0">
                <a:solidFill>
                  <a:schemeClr val="tx1"/>
                </a:solidFill>
              </a:rPr>
            </a:br>
            <a:endParaRPr lang="fr-FR" sz="2400" b="1" dirty="0" smtClean="0">
              <a:solidFill>
                <a:schemeClr val="tx1"/>
              </a:solidFill>
            </a:endParaRPr>
          </a:p>
          <a:p>
            <a:r>
              <a:rPr lang="fr-FR" sz="2400" dirty="0">
                <a:solidFill>
                  <a:schemeClr val="tx1"/>
                </a:solidFill>
              </a:rPr>
              <a:t>D</a:t>
            </a:r>
            <a:r>
              <a:rPr lang="fr-FR" sz="2400" dirty="0" smtClean="0">
                <a:solidFill>
                  <a:schemeClr val="tx1"/>
                </a:solidFill>
              </a:rPr>
              <a:t>es </a:t>
            </a:r>
            <a:r>
              <a:rPr lang="fr-FR" sz="2400" b="1" dirty="0" smtClean="0">
                <a:solidFill>
                  <a:schemeClr val="tx1"/>
                </a:solidFill>
              </a:rPr>
              <a:t>impacts sur la qualité de vie</a:t>
            </a:r>
            <a:r>
              <a:rPr lang="fr-FR" sz="2400" dirty="0" smtClean="0">
                <a:solidFill>
                  <a:schemeClr val="tx1"/>
                </a:solidFill>
              </a:rPr>
              <a:t> des habitants</a:t>
            </a:r>
            <a:br>
              <a:rPr lang="fr-FR" sz="2400" dirty="0" smtClean="0">
                <a:solidFill>
                  <a:schemeClr val="tx1"/>
                </a:solidFill>
              </a:rPr>
            </a:br>
            <a:r>
              <a:rPr lang="fr-FR" sz="2400" dirty="0" smtClean="0">
                <a:solidFill>
                  <a:schemeClr val="tx1"/>
                </a:solidFill>
              </a:rPr>
              <a:t>(santé, covisibilité…)</a:t>
            </a:r>
            <a:br>
              <a:rPr lang="fr-FR" sz="2400" dirty="0" smtClean="0">
                <a:solidFill>
                  <a:schemeClr val="tx1"/>
                </a:solidFill>
              </a:rPr>
            </a:br>
            <a:endParaRPr lang="fr-FR" sz="2400" dirty="0" smtClean="0">
              <a:solidFill>
                <a:schemeClr val="tx1"/>
              </a:solidFill>
            </a:endParaRPr>
          </a:p>
          <a:p>
            <a:r>
              <a:rPr lang="fr-FR" sz="2400" dirty="0" smtClean="0">
                <a:solidFill>
                  <a:schemeClr val="tx1"/>
                </a:solidFill>
              </a:rPr>
              <a:t>L’ADEME et RTE ont revu leur scénarios en profondeur</a:t>
            </a:r>
            <a:br>
              <a:rPr lang="fr-FR" sz="2400" dirty="0" smtClean="0">
                <a:solidFill>
                  <a:schemeClr val="tx1"/>
                </a:solidFill>
              </a:rPr>
            </a:br>
            <a:r>
              <a:rPr lang="fr-FR" sz="1600" dirty="0" smtClean="0">
                <a:solidFill>
                  <a:schemeClr val="tx1"/>
                </a:solidFill>
              </a:rPr>
              <a:t>(ADEME = Agence De l’Environnement et de la Maitrise de l’Énergie)</a:t>
            </a:r>
            <a:br>
              <a:rPr lang="fr-FR" sz="1600" dirty="0" smtClean="0">
                <a:solidFill>
                  <a:schemeClr val="tx1"/>
                </a:solidFill>
              </a:rPr>
            </a:br>
            <a:r>
              <a:rPr lang="fr-FR" sz="1600" dirty="0" smtClean="0">
                <a:solidFill>
                  <a:schemeClr val="tx1"/>
                </a:solidFill>
              </a:rPr>
              <a:t>(RTE = Réseau de Transport de l’Énergie)</a:t>
            </a:r>
            <a:endParaRPr lang="fr-FR" sz="1600" dirty="0">
              <a:solidFill>
                <a:schemeClr val="tx1"/>
              </a:solidFill>
            </a:endParaRPr>
          </a:p>
          <a:p>
            <a:endParaRPr lang="fr-FR" sz="24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37" y="1520853"/>
            <a:ext cx="2505075" cy="20193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l="3046" r="3673"/>
          <a:stretch/>
        </p:blipFill>
        <p:spPr>
          <a:xfrm>
            <a:off x="254444" y="3752684"/>
            <a:ext cx="249671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1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 peut-on faire?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Christian </a:t>
            </a:r>
            <a:r>
              <a:rPr lang="fr-FR" sz="2400" dirty="0" err="1" smtClean="0"/>
              <a:t>Camuzeaux</a:t>
            </a:r>
            <a:r>
              <a:rPr lang="fr-FR" sz="2400" dirty="0" smtClean="0"/>
              <a:t>, </a:t>
            </a:r>
            <a:r>
              <a:rPr lang="fr-FR" sz="2400" dirty="0"/>
              <a:t>CAVEA </a:t>
            </a:r>
            <a:br>
              <a:rPr lang="fr-FR" sz="2400" dirty="0"/>
            </a:br>
            <a:r>
              <a:rPr lang="fr-FR" sz="2400" dirty="0"/>
              <a:t>Coordination des Associations de Vigilance Éolien</a:t>
            </a:r>
            <a:br>
              <a:rPr lang="fr-FR" sz="2400" dirty="0"/>
            </a:br>
            <a:r>
              <a:rPr lang="fr-FR" sz="2400" dirty="0"/>
              <a:t>des Ardennes </a:t>
            </a:r>
          </a:p>
          <a:p>
            <a:endParaRPr lang="fr-FR" sz="2400" dirty="0"/>
          </a:p>
          <a:p>
            <a:r>
              <a:rPr lang="fr-FR" sz="2400" dirty="0" smtClean="0"/>
              <a:t>Aspects juridiques, </a:t>
            </a:r>
            <a:br>
              <a:rPr lang="fr-FR" sz="2400" dirty="0" smtClean="0"/>
            </a:br>
            <a:r>
              <a:rPr lang="fr-FR" sz="2400" dirty="0" smtClean="0"/>
              <a:t>Maitre Théodore </a:t>
            </a:r>
            <a:r>
              <a:rPr lang="fr-FR" sz="2400" dirty="0" err="1" smtClean="0"/>
              <a:t>Catry</a:t>
            </a:r>
            <a:r>
              <a:rPr lang="fr-FR" sz="2400" dirty="0" smtClean="0"/>
              <a:t>, avocat en Droit public, </a:t>
            </a:r>
            <a:br>
              <a:rPr lang="fr-FR" sz="2400" dirty="0" smtClean="0"/>
            </a:br>
            <a:r>
              <a:rPr lang="fr-FR" sz="2400" dirty="0" smtClean="0"/>
              <a:t>de l’urbanisme et de l’environnement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05470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Responsabilité des élus et risques des propriétaires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89212" y="2753803"/>
            <a:ext cx="8915400" cy="3777622"/>
          </a:xfrm>
        </p:spPr>
        <p:txBody>
          <a:bodyPr>
            <a:normAutofit/>
          </a:bodyPr>
          <a:lstStyle/>
          <a:p>
            <a:r>
              <a:rPr lang="fr-FR" sz="2400" dirty="0" smtClean="0"/>
              <a:t>Paroles d’élus</a:t>
            </a:r>
            <a:br>
              <a:rPr lang="fr-FR" sz="2400" dirty="0" smtClean="0"/>
            </a:br>
            <a:endParaRPr lang="fr-FR" sz="2400" dirty="0" smtClean="0"/>
          </a:p>
          <a:p>
            <a:r>
              <a:rPr lang="fr-FR" sz="2400" dirty="0" smtClean="0"/>
              <a:t>Droit privé et baux emphytéotiques (paroles de propriétaires)</a:t>
            </a:r>
          </a:p>
          <a:p>
            <a:pPr marL="0" indent="0">
              <a:buNone/>
            </a:pPr>
            <a:endParaRPr lang="fr-FR" sz="24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261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Paroles, paroles, paroles…</a:t>
            </a:r>
            <a:endParaRPr lang="fr-FR" dirty="0"/>
          </a:p>
        </p:txBody>
      </p:sp>
      <p:pic>
        <p:nvPicPr>
          <p:cNvPr id="4" name="Picture 2" descr="K:\1 TRAVAIL 2021-2022\1 PRESSE\1 L'UNION\Capture d écran . 2021-10-25 à 10.48.28 - Copie (2).jpg"/>
          <p:cNvPicPr/>
          <p:nvPr/>
        </p:nvPicPr>
        <p:blipFill>
          <a:blip r:embed="rId2"/>
          <a:stretch/>
        </p:blipFill>
        <p:spPr>
          <a:xfrm>
            <a:off x="1697356" y="1431494"/>
            <a:ext cx="4536000" cy="5123520"/>
          </a:xfrm>
          <a:prstGeom prst="rect">
            <a:avLst/>
          </a:prstGeom>
          <a:ln w="28440">
            <a:solidFill>
              <a:schemeClr val="accent1"/>
            </a:solidFill>
            <a:round/>
          </a:ln>
        </p:spPr>
      </p:pic>
      <p:pic>
        <p:nvPicPr>
          <p:cNvPr id="5" name="Picture 3" descr="K:\1 TRAVAIL 2021-2022\1 PRESSE\1 L'UNION\Capture d écran . 2021-10-25 à 10.48.28 - Copie - Copie (2).jpg"/>
          <p:cNvPicPr/>
          <p:nvPr/>
        </p:nvPicPr>
        <p:blipFill>
          <a:blip r:embed="rId3"/>
          <a:stretch/>
        </p:blipFill>
        <p:spPr>
          <a:xfrm>
            <a:off x="5638862" y="3375854"/>
            <a:ext cx="4320000" cy="1800000"/>
          </a:xfrm>
          <a:prstGeom prst="rect">
            <a:avLst/>
          </a:prstGeom>
          <a:ln w="31680">
            <a:solidFill>
              <a:schemeClr val="accent1"/>
            </a:solidFill>
            <a:round/>
          </a:ln>
        </p:spPr>
      </p:pic>
      <p:sp>
        <p:nvSpPr>
          <p:cNvPr id="6" name="CustomShape 2"/>
          <p:cNvSpPr/>
          <p:nvPr/>
        </p:nvSpPr>
        <p:spPr>
          <a:xfrm>
            <a:off x="1678502" y="1359494"/>
            <a:ext cx="7992360" cy="367878"/>
          </a:xfrm>
          <a:prstGeom prst="rect">
            <a:avLst/>
          </a:prstGeom>
          <a:solidFill>
            <a:schemeClr val="bg1"/>
          </a:solidFill>
          <a:ln w="25560">
            <a:solidFill>
              <a:schemeClr val="accent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Tahoma"/>
              </a:rPr>
              <a:t>Christian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Tahoma"/>
              </a:rPr>
              <a:t>Bruyen</a:t>
            </a:r>
            <a:r>
              <a:rPr lang="fr-FR" sz="1800" b="0" strike="noStrike" spc="-1" dirty="0">
                <a:solidFill>
                  <a:srgbClr val="000000"/>
                </a:solidFill>
                <a:latin typeface="Tahoma"/>
              </a:rPr>
              <a:t>, président de la Marne, </a:t>
            </a:r>
            <a:r>
              <a:rPr lang="fr-FR" spc="-1" dirty="0" smtClean="0">
                <a:solidFill>
                  <a:srgbClr val="000000"/>
                </a:solidFill>
                <a:latin typeface="Tahoma"/>
              </a:rPr>
              <a:t>journal l’</a:t>
            </a:r>
            <a:r>
              <a:rPr lang="fr-FR" sz="1800" b="0" strike="noStrike" spc="-1" dirty="0" smtClean="0">
                <a:solidFill>
                  <a:srgbClr val="000000"/>
                </a:solidFill>
                <a:latin typeface="Tahoma"/>
              </a:rPr>
              <a:t>Union </a:t>
            </a:r>
            <a:r>
              <a:rPr lang="fr-FR" sz="1800" b="0" strike="noStrike" spc="-1" dirty="0">
                <a:solidFill>
                  <a:srgbClr val="000000"/>
                </a:solidFill>
                <a:latin typeface="Tahoma"/>
              </a:rPr>
              <a:t>le 23 octobre </a:t>
            </a:r>
            <a:r>
              <a:rPr lang="fr-FR" sz="1800" b="0" strike="noStrike" spc="-1" dirty="0" smtClean="0">
                <a:solidFill>
                  <a:srgbClr val="000000"/>
                </a:solidFill>
                <a:latin typeface="Tahoma"/>
              </a:rPr>
              <a:t>2021 :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692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Article de l’Union du 20 janvier 2022, Jean </a:t>
            </a:r>
            <a:r>
              <a:rPr lang="fr-FR" dirty="0" err="1"/>
              <a:t>Rottner</a:t>
            </a:r>
            <a:r>
              <a:rPr lang="fr-FR" dirty="0"/>
              <a:t> (ex) président de région au conseil départemental :</a:t>
            </a:r>
            <a:br>
              <a:rPr lang="fr-FR" dirty="0"/>
            </a:br>
            <a:endParaRPr lang="fr-FR" dirty="0"/>
          </a:p>
        </p:txBody>
      </p:sp>
      <p:pic>
        <p:nvPicPr>
          <p:cNvPr id="4" name="Image 5"/>
          <p:cNvPicPr/>
          <p:nvPr/>
        </p:nvPicPr>
        <p:blipFill>
          <a:blip r:embed="rId2"/>
          <a:stretch/>
        </p:blipFill>
        <p:spPr>
          <a:xfrm>
            <a:off x="2592925" y="2367972"/>
            <a:ext cx="8568720" cy="3312000"/>
          </a:xfrm>
          <a:prstGeom prst="rect">
            <a:avLst/>
          </a:prstGeom>
          <a:ln w="31680">
            <a:solidFill>
              <a:schemeClr val="accent1"/>
            </a:solidFill>
            <a:round/>
          </a:ln>
        </p:spPr>
      </p:pic>
      <p:sp>
        <p:nvSpPr>
          <p:cNvPr id="7" name="Rectangle 6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cxnSp>
        <p:nvCxnSpPr>
          <p:cNvPr id="8" name="Connecteur droit 7"/>
          <p:cNvCxnSpPr/>
          <p:nvPr/>
        </p:nvCxnSpPr>
        <p:spPr>
          <a:xfrm>
            <a:off x="5947575" y="4357318"/>
            <a:ext cx="4667416" cy="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85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Proportion des éoliennes dans le Grand Est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9218"/>
          <a:stretch/>
        </p:blipFill>
        <p:spPr>
          <a:xfrm>
            <a:off x="1891619" y="1844701"/>
            <a:ext cx="9709336" cy="49319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325212" y="1905000"/>
            <a:ext cx="156640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Novembre</a:t>
            </a:r>
            <a:br>
              <a:rPr lang="fr-FR" dirty="0" smtClean="0"/>
            </a:br>
            <a:r>
              <a:rPr lang="fr-FR" dirty="0" smtClean="0"/>
              <a:t>2022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100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89212" y="1566407"/>
            <a:ext cx="8915400" cy="5160395"/>
          </a:xfrm>
        </p:spPr>
        <p:txBody>
          <a:bodyPr>
            <a:normAutofit lnSpcReduction="10000"/>
          </a:bodyPr>
          <a:lstStyle/>
          <a:p>
            <a:r>
              <a:rPr lang="fr-FR" sz="2400" dirty="0" smtClean="0"/>
              <a:t>« La promesse de bail est un </a:t>
            </a:r>
            <a:r>
              <a:rPr lang="fr-FR" sz="2400" b="1" dirty="0" smtClean="0"/>
              <a:t>acte définitif et irrévocable »</a:t>
            </a:r>
            <a:br>
              <a:rPr lang="fr-FR" sz="2400" b="1" dirty="0" smtClean="0"/>
            </a:br>
            <a:endParaRPr lang="fr-FR" sz="2400" b="1" dirty="0" smtClean="0"/>
          </a:p>
          <a:p>
            <a:r>
              <a:rPr lang="fr-FR" sz="2400" dirty="0" smtClean="0"/>
              <a:t> « C’est le locataire qui </a:t>
            </a:r>
            <a:r>
              <a:rPr lang="fr-FR" sz="2400" b="1" dirty="0" smtClean="0"/>
              <a:t>fixe unilatéralement toutes les conditions »</a:t>
            </a:r>
            <a:br>
              <a:rPr lang="fr-FR" sz="2400" b="1" dirty="0" smtClean="0"/>
            </a:br>
            <a:endParaRPr lang="fr-FR" sz="2400" b="1" dirty="0" smtClean="0"/>
          </a:p>
          <a:p>
            <a:r>
              <a:rPr lang="fr-FR" sz="2400" dirty="0" smtClean="0"/>
              <a:t>« Signer une promesse </a:t>
            </a:r>
            <a:r>
              <a:rPr lang="fr-FR" sz="2400" b="1" dirty="0" smtClean="0"/>
              <a:t>n’engage à rien le promoteur à le faire chez nous »</a:t>
            </a:r>
            <a:br>
              <a:rPr lang="fr-FR" sz="2400" b="1" dirty="0" smtClean="0"/>
            </a:br>
            <a:endParaRPr lang="fr-FR" sz="2400" b="1" dirty="0" smtClean="0"/>
          </a:p>
          <a:p>
            <a:r>
              <a:rPr lang="fr-FR" sz="2400" dirty="0" smtClean="0"/>
              <a:t>« Elle nous engage à signer des </a:t>
            </a:r>
            <a:r>
              <a:rPr lang="fr-FR" sz="2400" b="1" dirty="0" smtClean="0"/>
              <a:t>droits de passage et de servitudes, même si </a:t>
            </a:r>
            <a:r>
              <a:rPr lang="fr-FR" sz="2400" b="1" u="sng" dirty="0" smtClean="0"/>
              <a:t>finalement</a:t>
            </a:r>
            <a:r>
              <a:rPr lang="fr-FR" sz="2400" b="1" dirty="0" smtClean="0"/>
              <a:t> nous n’avons pas d’éoliennes sur notre propriété »</a:t>
            </a:r>
            <a:br>
              <a:rPr lang="fr-FR" sz="2400" b="1" dirty="0" smtClean="0"/>
            </a:br>
            <a:endParaRPr lang="fr-FR" sz="2400" b="1" dirty="0" smtClean="0"/>
          </a:p>
          <a:p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56050"/>
          </a:xfrm>
        </p:spPr>
        <p:txBody>
          <a:bodyPr/>
          <a:lstStyle/>
          <a:p>
            <a:r>
              <a:rPr lang="fr-FR" dirty="0" smtClean="0"/>
              <a:t>Paroles de propriétaires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034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593" y="1905000"/>
            <a:ext cx="6917326" cy="4435312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 dirty="0" smtClean="0"/>
              <a:t>L’éolien, ce qu’on nous en dit</a:t>
            </a:r>
            <a:br>
              <a:rPr lang="fr-FR" dirty="0" smtClean="0"/>
            </a:br>
            <a:r>
              <a:rPr lang="fr-FR" dirty="0" smtClean="0"/>
              <a:t>Par France Énergie </a:t>
            </a:r>
            <a:r>
              <a:rPr lang="fr-FR" dirty="0"/>
              <a:t>É</a:t>
            </a:r>
            <a:r>
              <a:rPr lang="fr-FR" dirty="0" smtClean="0"/>
              <a:t>olienne (FEE)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043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89212" y="2480808"/>
            <a:ext cx="8915400" cy="3410946"/>
          </a:xfrm>
        </p:spPr>
        <p:txBody>
          <a:bodyPr>
            <a:normAutofit/>
          </a:bodyPr>
          <a:lstStyle/>
          <a:p>
            <a:r>
              <a:rPr lang="fr-FR" sz="2400" dirty="0"/>
              <a:t>« Signer une promesse </a:t>
            </a:r>
            <a:r>
              <a:rPr lang="fr-FR" sz="2400" b="1" dirty="0"/>
              <a:t>expose à d’énormes pénalités et frais d’avocat</a:t>
            </a:r>
            <a:r>
              <a:rPr lang="fr-FR" sz="2400" dirty="0"/>
              <a:t> pour nous retirer avant le terme choisi par le promoteur »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56050"/>
          </a:xfrm>
        </p:spPr>
        <p:txBody>
          <a:bodyPr/>
          <a:lstStyle/>
          <a:p>
            <a:r>
              <a:rPr lang="fr-FR" dirty="0" smtClean="0"/>
              <a:t>Paroles de propriétaires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820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2592925" y="1357461"/>
            <a:ext cx="8915400" cy="5410984"/>
          </a:xfrm>
        </p:spPr>
        <p:txBody>
          <a:bodyPr>
            <a:normAutofit fontScale="77500" lnSpcReduction="20000"/>
          </a:bodyPr>
          <a:lstStyle/>
          <a:p>
            <a:endParaRPr lang="fr-FR" sz="2600" dirty="0" smtClean="0"/>
          </a:p>
          <a:p>
            <a:r>
              <a:rPr lang="fr-FR" sz="2600" dirty="0" smtClean="0"/>
              <a:t>Destruction de notre cadre de vie avec un impact sur notre santé et sur la biodiversité</a:t>
            </a:r>
            <a:br>
              <a:rPr lang="fr-FR" sz="2600" dirty="0" smtClean="0"/>
            </a:br>
            <a:endParaRPr lang="fr-FR" sz="2600" dirty="0"/>
          </a:p>
          <a:p>
            <a:r>
              <a:rPr lang="fr-FR" sz="2600" dirty="0" smtClean="0"/>
              <a:t>Une distance réglementaire toujours de 500m alors que les éoliennes atteignent plus de 230m en bout de pale</a:t>
            </a:r>
            <a:br>
              <a:rPr lang="fr-FR" sz="2600" dirty="0" smtClean="0"/>
            </a:br>
            <a:endParaRPr lang="fr-FR" sz="2600" dirty="0" smtClean="0"/>
          </a:p>
          <a:p>
            <a:r>
              <a:rPr lang="fr-FR" sz="2600" dirty="0" smtClean="0"/>
              <a:t>Pour une énergie non pilotable, secourue par des centrales thermiques (gaz/charbon/fioul), entrainant une forte émission de CO2 </a:t>
            </a:r>
            <a:br>
              <a:rPr lang="fr-FR" sz="2600" dirty="0" smtClean="0"/>
            </a:br>
            <a:r>
              <a:rPr lang="fr-FR" sz="2600" dirty="0" smtClean="0"/>
              <a:t>(cf. l’exemple Allemand)</a:t>
            </a:r>
            <a:br>
              <a:rPr lang="fr-FR" sz="2600" dirty="0" smtClean="0"/>
            </a:br>
            <a:endParaRPr lang="fr-FR" sz="2600" dirty="0" smtClean="0"/>
          </a:p>
          <a:p>
            <a:r>
              <a:rPr lang="fr-FR" sz="2600" dirty="0" smtClean="0"/>
              <a:t>Un facteur de charge indigent et de moins en moins de vent</a:t>
            </a:r>
            <a:br>
              <a:rPr lang="fr-FR" sz="2600" dirty="0" smtClean="0"/>
            </a:br>
            <a:endParaRPr lang="fr-FR" sz="2600" dirty="0" smtClean="0"/>
          </a:p>
          <a:p>
            <a:r>
              <a:rPr lang="fr-FR" sz="2600" dirty="0" smtClean="0"/>
              <a:t>Production en énergie, un rapport performance/coûts insupportable, subventionnée par le contribuable pour garantir un produit spéculatif (hors conflit </a:t>
            </a:r>
            <a:r>
              <a:rPr lang="fr-FR" sz="2600" dirty="0" err="1" smtClean="0"/>
              <a:t>russo</a:t>
            </a:r>
            <a:r>
              <a:rPr lang="fr-FR" sz="2600" dirty="0" smtClean="0"/>
              <a:t>/ukrainien)</a:t>
            </a:r>
            <a:br>
              <a:rPr lang="fr-FR" sz="2600" dirty="0" smtClean="0"/>
            </a:br>
            <a:endParaRPr lang="fr-FR" sz="2600" dirty="0" smtClean="0"/>
          </a:p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417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Conclusion des académies des </a:t>
            </a:r>
            <a:r>
              <a:rPr lang="fr-FR" dirty="0" smtClean="0"/>
              <a:t>Sciences, </a:t>
            </a:r>
            <a:r>
              <a:rPr lang="fr-FR" dirty="0"/>
              <a:t>des Beaux-Arts et des Sciences politiques et morales (2022)</a:t>
            </a:r>
            <a:br>
              <a:rPr lang="fr-FR" dirty="0"/>
            </a:b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2907" r="3014"/>
          <a:stretch/>
        </p:blipFill>
        <p:spPr>
          <a:xfrm>
            <a:off x="238540" y="2459355"/>
            <a:ext cx="2258170" cy="2305050"/>
          </a:xfrm>
          <a:prstGeom prst="rect">
            <a:avLst/>
          </a:prstGeom>
        </p:spPr>
      </p:pic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2592925" y="2330595"/>
            <a:ext cx="8915400" cy="4867619"/>
          </a:xfrm>
        </p:spPr>
        <p:txBody>
          <a:bodyPr>
            <a:normAutofit/>
          </a:bodyPr>
          <a:lstStyle/>
          <a:p>
            <a:r>
              <a:rPr lang="fr-FR" sz="2400" dirty="0" smtClean="0"/>
              <a:t>L’évidence première est que le paysage participe au bien-être de l’homme</a:t>
            </a:r>
            <a:br>
              <a:rPr lang="fr-FR" sz="2400" dirty="0" smtClean="0"/>
            </a:br>
            <a:endParaRPr lang="fr-FR" sz="2400" dirty="0" smtClean="0"/>
          </a:p>
          <a:p>
            <a:r>
              <a:rPr lang="fr-FR" sz="2400" dirty="0" smtClean="0"/>
              <a:t>L’implantation des éoliennes suppose un sacrifice considérable et généralisé à toute la population</a:t>
            </a:r>
            <a:br>
              <a:rPr lang="fr-FR" sz="2400" dirty="0" smtClean="0"/>
            </a:br>
            <a:endParaRPr lang="fr-FR" sz="2400" dirty="0" smtClean="0"/>
          </a:p>
          <a:p>
            <a:r>
              <a:rPr lang="fr-FR" sz="2400" dirty="0" smtClean="0"/>
              <a:t>Ce serait une faute impardonnable de la part de nos décideurs que de nous obliger dans quelques années à assister partout en France au spectacle désolant de champs d’éoliennes abandonnées car inutiles ou non rentables</a:t>
            </a:r>
            <a:br>
              <a:rPr lang="fr-FR" sz="2400" dirty="0" smtClean="0"/>
            </a:br>
            <a:endParaRPr lang="fr-FR" sz="2400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066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 vous aider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89212" y="1602557"/>
            <a:ext cx="8915400" cy="5062194"/>
          </a:xfrm>
        </p:spPr>
        <p:txBody>
          <a:bodyPr>
            <a:normAutofit/>
          </a:bodyPr>
          <a:lstStyle/>
          <a:p>
            <a:r>
              <a:rPr lang="fr-FR" sz="2400" dirty="0" smtClean="0"/>
              <a:t>Nous organisons des réunions avec les conseils municipaux, les propriétaires et/ou les citoyens (réunions publiques)</a:t>
            </a:r>
            <a:br>
              <a:rPr lang="fr-FR" sz="2400" dirty="0" smtClean="0"/>
            </a:br>
            <a:endParaRPr lang="fr-FR" sz="2400" dirty="0" smtClean="0"/>
          </a:p>
          <a:p>
            <a:r>
              <a:rPr lang="fr-FR" sz="2400" dirty="0" smtClean="0"/>
              <a:t>Nous essayons de convaincre les communes d’organiser des consultations publiques (plus de 80% de participation et un refus massif, 75% minimum, sur 4 communes)</a:t>
            </a:r>
            <a:br>
              <a:rPr lang="fr-FR" sz="2400" dirty="0" smtClean="0"/>
            </a:br>
            <a:endParaRPr lang="fr-FR" sz="2400" dirty="0" smtClean="0"/>
          </a:p>
          <a:p>
            <a:r>
              <a:rPr lang="fr-FR" sz="2400" dirty="0" smtClean="0"/>
              <a:t>Nous participons aux permanences et aux enquêtes publiques</a:t>
            </a:r>
            <a:br>
              <a:rPr lang="fr-FR" sz="2400" dirty="0" smtClean="0"/>
            </a:br>
            <a:r>
              <a:rPr lang="fr-FR" dirty="0" smtClean="0"/>
              <a:t/>
            </a:r>
            <a:br>
              <a:rPr lang="fr-FR" dirty="0" smtClean="0"/>
            </a:br>
            <a:endParaRPr lang="fr-FR" dirty="0" smtClean="0"/>
          </a:p>
        </p:txBody>
      </p:sp>
      <p:sp>
        <p:nvSpPr>
          <p:cNvPr id="6" name="Rectangle 5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866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 vous aider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89211" y="1451728"/>
            <a:ext cx="8987887" cy="4459494"/>
          </a:xfrm>
        </p:spPr>
        <p:txBody>
          <a:bodyPr>
            <a:normAutofit/>
          </a:bodyPr>
          <a:lstStyle/>
          <a:p>
            <a:endParaRPr lang="fr-FR" sz="2400" dirty="0"/>
          </a:p>
          <a:p>
            <a:r>
              <a:rPr lang="fr-FR" sz="2400" dirty="0"/>
              <a:t>Notre site </a:t>
            </a:r>
            <a:r>
              <a:rPr lang="fr-FR" sz="2400" b="1" dirty="0"/>
              <a:t>ecep51.fr</a:t>
            </a:r>
            <a:r>
              <a:rPr lang="fr-FR" sz="2400" dirty="0"/>
              <a:t> vous donnera un accès direct aux documents des enquêtes, de nombreux arguments et des outils (cartes à jour et paroles de propriétaires)</a:t>
            </a:r>
          </a:p>
          <a:p>
            <a:endParaRPr lang="fr-FR" sz="2400" dirty="0" smtClean="0"/>
          </a:p>
          <a:p>
            <a:r>
              <a:rPr lang="fr-FR" sz="2400" dirty="0" smtClean="0"/>
              <a:t>Pour </a:t>
            </a:r>
            <a:r>
              <a:rPr lang="fr-FR" sz="2400" dirty="0"/>
              <a:t>une </a:t>
            </a:r>
            <a:r>
              <a:rPr lang="fr-FR" sz="2400" b="1" dirty="0"/>
              <a:t>démocratie participative</a:t>
            </a:r>
            <a:r>
              <a:rPr lang="fr-FR" sz="2400" dirty="0"/>
              <a:t/>
            </a:r>
            <a:br>
              <a:rPr lang="fr-FR" sz="2400" dirty="0"/>
            </a:br>
            <a:endParaRPr lang="fr-FR" sz="2400" dirty="0" smtClean="0"/>
          </a:p>
          <a:p>
            <a:r>
              <a:rPr lang="fr-FR" sz="2400" dirty="0"/>
              <a:t>Pour que vous donniez votre avis « </a:t>
            </a:r>
            <a:r>
              <a:rPr lang="fr-FR" sz="2400" b="1" dirty="0"/>
              <a:t>libre, éclairé </a:t>
            </a:r>
            <a:r>
              <a:rPr lang="fr-FR" sz="2400" b="1" dirty="0" smtClean="0"/>
              <a:t>et avisé</a:t>
            </a:r>
            <a:r>
              <a:rPr lang="fr-FR" sz="2400" dirty="0"/>
              <a:t> </a:t>
            </a:r>
            <a:r>
              <a:rPr lang="fr-FR" sz="2400" dirty="0" smtClean="0"/>
              <a:t>»</a:t>
            </a:r>
            <a:br>
              <a:rPr lang="fr-FR" sz="2400" dirty="0" smtClean="0"/>
            </a:br>
            <a:r>
              <a:rPr lang="fr-FR" sz="2400" dirty="0" smtClean="0"/>
              <a:t>lors des enquêtes publiques (très important)</a:t>
            </a:r>
            <a:endParaRPr lang="fr-FR" sz="2400" dirty="0"/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6" name="Rectangle 5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182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 nous aider, vous pouvez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3777622"/>
          </a:xfrm>
        </p:spPr>
        <p:txBody>
          <a:bodyPr/>
          <a:lstStyle/>
          <a:p>
            <a:r>
              <a:rPr lang="fr-FR" sz="2400" dirty="0" smtClean="0"/>
              <a:t>Signer notre pétition (accessible sur notre site)</a:t>
            </a:r>
            <a:br>
              <a:rPr lang="fr-FR" sz="2400" dirty="0" smtClean="0"/>
            </a:br>
            <a:endParaRPr lang="fr-FR" sz="2400" dirty="0" smtClean="0"/>
          </a:p>
          <a:p>
            <a:r>
              <a:rPr lang="fr-FR" sz="2400" dirty="0" smtClean="0"/>
              <a:t>Adhérer à nos associations</a:t>
            </a:r>
            <a:br>
              <a:rPr lang="fr-FR" sz="2400" dirty="0" smtClean="0"/>
            </a:br>
            <a:endParaRPr lang="fr-FR" sz="2400" dirty="0" smtClean="0"/>
          </a:p>
          <a:p>
            <a:r>
              <a:rPr lang="fr-FR" sz="2400" dirty="0" smtClean="0"/>
              <a:t>Nous faire un don, sur place ou via notre site</a:t>
            </a:r>
            <a:br>
              <a:rPr lang="fr-FR" sz="2400" dirty="0" smtClean="0"/>
            </a:br>
            <a:endParaRPr lang="fr-FR" sz="2400" dirty="0" smtClean="0"/>
          </a:p>
          <a:p>
            <a:r>
              <a:rPr lang="fr-FR" sz="2400" dirty="0" smtClean="0"/>
              <a:t>Relayer nos informations, via vos contacts et réseaux sociaux (</a:t>
            </a:r>
            <a:r>
              <a:rPr lang="fr-FR" sz="2400" b="1" dirty="0" smtClean="0"/>
              <a:t>laissez nous votre adresse mail et nous vous tiendrons informés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16386" name="Picture 2" descr="https://ecep51.fr/wp-content/uploads/2022/03/petition-clipart-10-1024x9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54" y="1804558"/>
            <a:ext cx="1955058" cy="181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ecep51.fr/wp-content/uploads/2022/01/faire-un-don-300x200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0" y="3793811"/>
            <a:ext cx="2416766" cy="161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482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Merci pour votre attention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244" y="1492075"/>
            <a:ext cx="3535748" cy="470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5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Destruction des </a:t>
            </a:r>
            <a:r>
              <a:rPr lang="fr-FR" sz="2400" dirty="0" smtClean="0"/>
              <a:t>paysages</a:t>
            </a:r>
            <a:br>
              <a:rPr lang="fr-FR" sz="2400" dirty="0" smtClean="0"/>
            </a:br>
            <a:endParaRPr lang="fr-FR" sz="2400" dirty="0" smtClean="0"/>
          </a:p>
          <a:p>
            <a:r>
              <a:rPr lang="fr-FR" sz="2400" dirty="0"/>
              <a:t>Impacts </a:t>
            </a:r>
            <a:r>
              <a:rPr lang="fr-FR" sz="2400" dirty="0" smtClean="0"/>
              <a:t>sur la biodiversité </a:t>
            </a:r>
            <a:br>
              <a:rPr lang="fr-FR" sz="2400" dirty="0" smtClean="0"/>
            </a:br>
            <a:endParaRPr lang="fr-FR" sz="2400" dirty="0" smtClean="0"/>
          </a:p>
          <a:p>
            <a:r>
              <a:rPr lang="fr-FR" sz="2400" dirty="0"/>
              <a:t>Impacts sur la santé </a:t>
            </a:r>
            <a:r>
              <a:rPr lang="fr-FR" sz="2400" dirty="0" smtClean="0"/>
              <a:t/>
            </a:r>
            <a:br>
              <a:rPr lang="fr-FR" sz="2400" dirty="0" smtClean="0"/>
            </a:br>
            <a:endParaRPr lang="fr-FR" sz="2400" dirty="0" smtClean="0"/>
          </a:p>
          <a:p>
            <a:r>
              <a:rPr lang="fr-FR" sz="2400" dirty="0" smtClean="0"/>
              <a:t>Questions/réponses</a:t>
            </a:r>
            <a:endParaRPr lang="fr-FR" sz="2400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 dirty="0" smtClean="0"/>
              <a:t>Impacts de cette énergie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282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3"/>
          <p:cNvPicPr/>
          <p:nvPr/>
        </p:nvPicPr>
        <p:blipFill>
          <a:blip r:embed="rId2"/>
          <a:stretch/>
        </p:blipFill>
        <p:spPr>
          <a:xfrm>
            <a:off x="437729" y="1566821"/>
            <a:ext cx="11526106" cy="4146385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339160" y="6484491"/>
            <a:ext cx="1327632" cy="3735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ecep51.fr</a:t>
            </a:r>
            <a:endParaRPr lang="fr-FR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2589212" y="5713206"/>
            <a:ext cx="8915400" cy="832495"/>
          </a:xfrm>
        </p:spPr>
        <p:txBody>
          <a:bodyPr>
            <a:normAutofit/>
          </a:bodyPr>
          <a:lstStyle/>
          <a:p>
            <a:r>
              <a:rPr lang="fr-FR" sz="2400" dirty="0" smtClean="0"/>
              <a:t>L’invasion éolienne du Sud-Ouest Marnais est une triste réalité : l’église de Sézanne</a:t>
            </a:r>
            <a:endParaRPr lang="fr-FR" sz="2400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 dirty="0" smtClean="0"/>
              <a:t>Destruction des paysages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518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19421</TotalTime>
  <Words>1421</Words>
  <Application>Microsoft Office PowerPoint</Application>
  <PresentationFormat>Grand écran</PresentationFormat>
  <Paragraphs>407</Paragraphs>
  <Slides>76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76</vt:i4>
      </vt:variant>
    </vt:vector>
  </HeadingPairs>
  <TitlesOfParts>
    <vt:vector size="85" baseType="lpstr">
      <vt:lpstr>Arial</vt:lpstr>
      <vt:lpstr>Century Gothic</vt:lpstr>
      <vt:lpstr>Constantia</vt:lpstr>
      <vt:lpstr>Helvetica</vt:lpstr>
      <vt:lpstr>Helvetica Neue</vt:lpstr>
      <vt:lpstr>Tahoma</vt:lpstr>
      <vt:lpstr>Times New Roman</vt:lpstr>
      <vt:lpstr>Wingdings 3</vt:lpstr>
      <vt:lpstr>Brin</vt:lpstr>
      <vt:lpstr>Présentation PowerPoint</vt:lpstr>
      <vt:lpstr>Sommaire</vt:lpstr>
      <vt:lpstr>Notre collectif, objectifs et valeurs</vt:lpstr>
      <vt:lpstr>Nos 16 associations, création Avril 2021</vt:lpstr>
      <vt:lpstr>L’éolien, ce qu’on nous en dit Par France Énergie Éolienne (FEE)</vt:lpstr>
      <vt:lpstr>L’éolien, ce qu’on nous en dit Par France Énergie Éolienne (FEE)</vt:lpstr>
      <vt:lpstr>L’éolien, ce qu’on nous en dit Par France Énergie Éolienne (FEE)</vt:lpstr>
      <vt:lpstr>Impacts de cette énergie</vt:lpstr>
      <vt:lpstr>Destruction des paysages</vt:lpstr>
      <vt:lpstr>Présentation PowerPoint</vt:lpstr>
      <vt:lpstr>Présentation PowerPoint</vt:lpstr>
      <vt:lpstr>Le vignoble Champenois</vt:lpstr>
      <vt:lpstr>De jour comme de nuit</vt:lpstr>
      <vt:lpstr>De jour comme de nuit</vt:lpstr>
      <vt:lpstr>Notre avenir :</vt:lpstr>
      <vt:lpstr>Présentation PowerPoint</vt:lpstr>
      <vt:lpstr>Présentation PowerPoint</vt:lpstr>
      <vt:lpstr>Ambassadrice UNESCO</vt:lpstr>
      <vt:lpstr>Charte éolienne des Coteaux, Maisons et Caves de Champagne (Février 2018)</vt:lpstr>
      <vt:lpstr>Objectifs</vt:lpstr>
      <vt:lpstr>Présentation PowerPoint</vt:lpstr>
      <vt:lpstr>Les 5 secteurs, paysages de la zone d’engagement</vt:lpstr>
      <vt:lpstr>Zone d’exclusion de la charte</vt:lpstr>
      <vt:lpstr>Conclusion paysages et UNESCO</vt:lpstr>
      <vt:lpstr>Impacts sur la biodiversité Avifaune et chiroptères</vt:lpstr>
      <vt:lpstr>Les sources de mortalité</vt:lpstr>
      <vt:lpstr>Les principales victimes des éoliennes</vt:lpstr>
      <vt:lpstr>Les Passereaux</vt:lpstr>
      <vt:lpstr>Les rapaces diurnes</vt:lpstr>
      <vt:lpstr>Les Chiroptères</vt:lpstr>
      <vt:lpstr>Les mesures de protection</vt:lpstr>
      <vt:lpstr>Les espèces les plus impactées</vt:lpstr>
      <vt:lpstr>Les chiroptères</vt:lpstr>
      <vt:lpstr>Les mesures de réduction de l’impact des éoliennes</vt:lpstr>
      <vt:lpstr>Le bilan des études d’impact</vt:lpstr>
      <vt:lpstr>Un témoignage personnel</vt:lpstr>
      <vt:lpstr>Présentation PowerPoint</vt:lpstr>
      <vt:lpstr>Présentation PowerPoint</vt:lpstr>
      <vt:lpstr>Présentation PowerPoint</vt:lpstr>
      <vt:lpstr>Conclusion : impacts des éoliennes sur la faune volante</vt:lpstr>
      <vt:lpstr>Impacts des éoliennes sur la santé humaine</vt:lpstr>
      <vt:lpstr>L’éloignement des éoliennes : une exception française</vt:lpstr>
      <vt:lpstr>Une menace pour la santé des riverains</vt:lpstr>
      <vt:lpstr>Le Syndrome éolien</vt:lpstr>
      <vt:lpstr>Avis commun des Académies</vt:lpstr>
      <vt:lpstr>Conclusion : impacts des éoliennes sur la santé et la sécurité</vt:lpstr>
      <vt:lpstr>Vos questions</vt:lpstr>
      <vt:lpstr>Les réalités de cette énergie</vt:lpstr>
      <vt:lpstr>Impacts et défauts intrinsèques de l’énergie éolienne  </vt:lpstr>
      <vt:lpstr>Présentation PowerPoint</vt:lpstr>
      <vt:lpstr>Conséquences sur l’environnement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L’appréciation de l’impact des éoliennes</vt:lpstr>
      <vt:lpstr>Présentation PowerPoint</vt:lpstr>
      <vt:lpstr>Que peut-on faire?</vt:lpstr>
      <vt:lpstr>Responsabilité des élus et risques des propriétaires</vt:lpstr>
      <vt:lpstr>Paroles, paroles, paroles…</vt:lpstr>
      <vt:lpstr>Article de l’Union du 20 janvier 2022, Jean Rottner (ex) président de région au conseil départemental : </vt:lpstr>
      <vt:lpstr>Proportion des éoliennes dans le Grand Est</vt:lpstr>
      <vt:lpstr>Paroles de propriétaires</vt:lpstr>
      <vt:lpstr>Paroles de propriétaires</vt:lpstr>
      <vt:lpstr>Conclusion</vt:lpstr>
      <vt:lpstr>Conclusion des académies des Sciences, des Beaux-Arts et des Sciences politiques et morales (2022) </vt:lpstr>
      <vt:lpstr>Pour vous aider</vt:lpstr>
      <vt:lpstr>Pour vous aider</vt:lpstr>
      <vt:lpstr>Pour nous aider, vous pouvez</vt:lpstr>
      <vt:lpstr>Merci pour votre attention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Réunion publique à Connantre Projet éolien « Eol de la Vaure »</dc:title>
  <dc:creator>Compte Microsoft</dc:creator>
  <cp:lastModifiedBy>stef</cp:lastModifiedBy>
  <cp:revision>255</cp:revision>
  <dcterms:created xsi:type="dcterms:W3CDTF">2023-01-22T14:53:53Z</dcterms:created>
  <dcterms:modified xsi:type="dcterms:W3CDTF">2023-03-25T17:38:50Z</dcterms:modified>
</cp:coreProperties>
</file>